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3"/>
  </p:notesMasterIdLst>
  <p:sldIdLst>
    <p:sldId id="256" r:id="rId2"/>
    <p:sldId id="271" r:id="rId3"/>
    <p:sldId id="273" r:id="rId4"/>
    <p:sldId id="274" r:id="rId5"/>
    <p:sldId id="277" r:id="rId6"/>
    <p:sldId id="276" r:id="rId7"/>
    <p:sldId id="275" r:id="rId8"/>
    <p:sldId id="280" r:id="rId9"/>
    <p:sldId id="279" r:id="rId10"/>
    <p:sldId id="283" r:id="rId11"/>
    <p:sldId id="284" r:id="rId12"/>
    <p:sldId id="288" r:id="rId13"/>
    <p:sldId id="286" r:id="rId14"/>
    <p:sldId id="285" r:id="rId15"/>
    <p:sldId id="287" r:id="rId16"/>
    <p:sldId id="289" r:id="rId17"/>
    <p:sldId id="291" r:id="rId18"/>
    <p:sldId id="290" r:id="rId19"/>
    <p:sldId id="292" r:id="rId20"/>
    <p:sldId id="294" r:id="rId21"/>
    <p:sldId id="293" r:id="rId22"/>
    <p:sldId id="295" r:id="rId23"/>
    <p:sldId id="297" r:id="rId24"/>
    <p:sldId id="298" r:id="rId25"/>
    <p:sldId id="296" r:id="rId26"/>
    <p:sldId id="300" r:id="rId27"/>
    <p:sldId id="301" r:id="rId28"/>
    <p:sldId id="303" r:id="rId29"/>
    <p:sldId id="302" r:id="rId30"/>
    <p:sldId id="304" r:id="rId31"/>
    <p:sldId id="305" r:id="rId32"/>
    <p:sldId id="306" r:id="rId33"/>
    <p:sldId id="307" r:id="rId34"/>
    <p:sldId id="308" r:id="rId35"/>
    <p:sldId id="309" r:id="rId36"/>
    <p:sldId id="310" r:id="rId37"/>
    <p:sldId id="311" r:id="rId38"/>
    <p:sldId id="315" r:id="rId39"/>
    <p:sldId id="314" r:id="rId40"/>
    <p:sldId id="270" r:id="rId41"/>
    <p:sldId id="299"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6" autoAdjust="0"/>
    <p:restoredTop sz="61679" autoAdjust="0"/>
  </p:normalViewPr>
  <p:slideViewPr>
    <p:cSldViewPr snapToGrid="0">
      <p:cViewPr varScale="1">
        <p:scale>
          <a:sx n="64" d="100"/>
          <a:sy n="64" d="100"/>
        </p:scale>
        <p:origin x="1698" y="66"/>
      </p:cViewPr>
      <p:guideLst/>
    </p:cSldViewPr>
  </p:slideViewPr>
  <p:notesTextViewPr>
    <p:cViewPr>
      <p:scale>
        <a:sx n="1" d="1"/>
        <a:sy n="1" d="1"/>
      </p:scale>
      <p:origin x="0" y="0"/>
    </p:cViewPr>
  </p:notesTextViewPr>
  <p:notesViewPr>
    <p:cSldViewPr snapToGrid="0">
      <p:cViewPr varScale="1">
        <p:scale>
          <a:sx n="53" d="100"/>
          <a:sy n="53" d="100"/>
        </p:scale>
        <p:origin x="2844"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C28B84-0058-43BA-86CC-9BD22DE8AA75}" type="datetimeFigureOut">
              <a:rPr lang="en-US" smtClean="0"/>
              <a:t>3/30/2022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AA3A9D-4879-49EA-AE16-DCB019FD887F}" type="slidenum">
              <a:rPr lang="en-US" smtClean="0"/>
              <a:t>‹#›</a:t>
            </a:fld>
            <a:endParaRPr lang="en-US"/>
          </a:p>
        </p:txBody>
      </p:sp>
    </p:spTree>
    <p:extLst>
      <p:ext uri="{BB962C8B-B14F-4D97-AF65-F5344CB8AC3E}">
        <p14:creationId xmlns:p14="http://schemas.microsoft.com/office/powerpoint/2010/main" val="2712963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 Can everyone</a:t>
            </a:r>
            <a:r>
              <a:rPr lang="en-US" baseline="0" dirty="0"/>
              <a:t> hear me okay?</a:t>
            </a:r>
          </a:p>
          <a:p>
            <a:endParaRPr lang="en-US" baseline="0" dirty="0"/>
          </a:p>
          <a:p>
            <a:r>
              <a:rPr lang="en-US" baseline="0" dirty="0"/>
              <a:t>My name is Chris Wood and it’s a pleasure to be here today</a:t>
            </a:r>
          </a:p>
          <a:p>
            <a:endParaRPr lang="en-US" baseline="0" dirty="0"/>
          </a:p>
          <a:p>
            <a:r>
              <a:rPr lang="en-US" baseline="0" dirty="0"/>
              <a:t>A little background on me – I’ve been an investigator with the Spill Response &amp; Complaint Investigation Section at NHDES for a bit over 4 years now.  Prior to this, I spent 6 years in private consulting working mostly on petroleum remediation sites and brownfields redevelopment projects, along with some petroleum storage facility design work and SPCC Plan development.</a:t>
            </a:r>
          </a:p>
          <a:p>
            <a:endParaRPr lang="en-US" baseline="0" dirty="0"/>
          </a:p>
          <a:p>
            <a:r>
              <a:rPr lang="en-US" baseline="0" dirty="0"/>
              <a:t>Today I’ll be presenting a case study about a gasoline tanker rollover on Route 101 in Epping, NH, and the successful Initial Response Actions and Restoration work that has occurred to date.</a:t>
            </a:r>
          </a:p>
          <a:p>
            <a:endParaRPr lang="en-US" baseline="0" dirty="0"/>
          </a:p>
          <a:p>
            <a:r>
              <a:rPr lang="en-US" baseline="0" dirty="0"/>
              <a:t>I’ll talk about the emergency response and site stabilization actions taken, the coordination between multiple affected parties, the remedial action plan development and permitting, and then I’ll go over the site preparation, excavation, and restoration work.</a:t>
            </a:r>
          </a:p>
          <a:p>
            <a:endParaRPr lang="en-US" baseline="0" dirty="0"/>
          </a:p>
          <a:p>
            <a:r>
              <a:rPr lang="en-US" baseline="0" dirty="0"/>
              <a:t>I’ll wrap up with a brief summary of the results of the excavation, and then I’ll take questions about the project if you could please hold them until the end.</a:t>
            </a:r>
          </a:p>
        </p:txBody>
      </p:sp>
      <p:sp>
        <p:nvSpPr>
          <p:cNvPr id="4" name="Slide Number Placeholder 3"/>
          <p:cNvSpPr>
            <a:spLocks noGrp="1"/>
          </p:cNvSpPr>
          <p:nvPr>
            <p:ph type="sldNum" sz="quarter" idx="10"/>
          </p:nvPr>
        </p:nvSpPr>
        <p:spPr/>
        <p:txBody>
          <a:bodyPr/>
          <a:lstStyle/>
          <a:p>
            <a:fld id="{2BAA3A9D-4879-49EA-AE16-DCB019FD887F}" type="slidenum">
              <a:rPr lang="en-US" smtClean="0"/>
              <a:t>1</a:t>
            </a:fld>
            <a:endParaRPr lang="en-US"/>
          </a:p>
        </p:txBody>
      </p:sp>
    </p:spTree>
    <p:extLst>
      <p:ext uri="{BB962C8B-B14F-4D97-AF65-F5344CB8AC3E}">
        <p14:creationId xmlns:p14="http://schemas.microsoft.com/office/powerpoint/2010/main" val="33707362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3200" dirty="0"/>
              <a:t>On December</a:t>
            </a:r>
            <a:r>
              <a:rPr lang="en-US" sz="3200" baseline="0" dirty="0"/>
              <a:t> 16, 2019, I was enjoying a rather peaceful night serving as the on-call DES responder. </a:t>
            </a:r>
            <a:r>
              <a:rPr lang="en-US" sz="3200" dirty="0"/>
              <a:t>At</a:t>
            </a:r>
            <a:r>
              <a:rPr lang="en-US" sz="3200" baseline="0" dirty="0"/>
              <a:t> 8:20pm, I received the adrenaline-inducing notification from New Hampshire State Police Dispatch of a tanker rollover on Route 101 in Epping with “gasoline gushing out of it like an open fire hydrant”.  Dispatch indicated that the tanker capacity was 11,000 gallons, Multiple fire departments were on scene, and an Emergency Response Contractor had already been dispatched by the Responsible Party.</a:t>
            </a:r>
          </a:p>
          <a:p>
            <a:pPr marL="457200" indent="-457200">
              <a:buFont typeface="Arial" panose="020B0604020202020204" pitchFamily="34" charset="0"/>
              <a:buChar char="•"/>
            </a:pPr>
            <a:endParaRPr lang="en-US" sz="3200" dirty="0"/>
          </a:p>
          <a:p>
            <a:pPr marL="0" indent="0">
              <a:buFont typeface="Arial" panose="020B0604020202020204" pitchFamily="34" charset="0"/>
              <a:buNone/>
            </a:pPr>
            <a:r>
              <a:rPr lang="en-US" sz="3200" dirty="0"/>
              <a:t>After jumping in my response</a:t>
            </a:r>
            <a:r>
              <a:rPr lang="en-US" sz="3200" baseline="0" dirty="0"/>
              <a:t> vehicle, I contacted the State Police Sgt on-scene who indicated that the tanker was on its side and leaking into a wet wooded area but couldn’t provide much additional information (he was keeping a safe distance).  I called the safety director for the Gasoline Hauler to discuss the incident and what actions they were taking.  After already hiring a Response Contractor, the hauler dispatched one of their own empty tankers for gasoline recovery – this was good forward thinking, and they had rather expertly executed their response protocols.  I touched base with the Response Contractor supervisor heading to the scene to discuss some initial strategies and equipment procurement, like a tanker truck to recover spilled gasoline and air monitoring equipment.</a:t>
            </a:r>
            <a:endParaRPr lang="en-US" dirty="0"/>
          </a:p>
        </p:txBody>
      </p:sp>
      <p:sp>
        <p:nvSpPr>
          <p:cNvPr id="4" name="Slide Number Placeholder 3"/>
          <p:cNvSpPr>
            <a:spLocks noGrp="1"/>
          </p:cNvSpPr>
          <p:nvPr>
            <p:ph type="sldNum" sz="quarter" idx="10"/>
          </p:nvPr>
        </p:nvSpPr>
        <p:spPr/>
        <p:txBody>
          <a:bodyPr/>
          <a:lstStyle/>
          <a:p>
            <a:fld id="{2BAA3A9D-4879-49EA-AE16-DCB019FD887F}" type="slidenum">
              <a:rPr lang="en-US" smtClean="0"/>
              <a:t>2</a:t>
            </a:fld>
            <a:endParaRPr lang="en-US"/>
          </a:p>
        </p:txBody>
      </p:sp>
    </p:spTree>
    <p:extLst>
      <p:ext uri="{BB962C8B-B14F-4D97-AF65-F5344CB8AC3E}">
        <p14:creationId xmlns:p14="http://schemas.microsoft.com/office/powerpoint/2010/main" val="6207213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 16, 2019</a:t>
            </a:r>
          </a:p>
          <a:p>
            <a:endParaRPr lang="en-US" dirty="0"/>
          </a:p>
          <a:p>
            <a:r>
              <a:rPr lang="en-US" dirty="0"/>
              <a:t>This was</a:t>
            </a:r>
            <a:r>
              <a:rPr lang="en-US" baseline="0" dirty="0"/>
              <a:t> the scene I arrived to.  You can see the rear-end of the truck here, and obviously the tanker on its side.  There were 3 or 4 charged fire hoses on standby in case this went south, and AFFF firefighting foam had been applied to reduce the risk of fire.  At this point, gasoline was still leaking out of the rear-most hatch of the tanker.  What you can’t see here is the &gt;100 personnel on scene behind me with 10-12 fire trucks</a:t>
            </a:r>
            <a:endParaRPr lang="en-US" dirty="0"/>
          </a:p>
        </p:txBody>
      </p:sp>
      <p:sp>
        <p:nvSpPr>
          <p:cNvPr id="4" name="Slide Number Placeholder 3"/>
          <p:cNvSpPr>
            <a:spLocks noGrp="1"/>
          </p:cNvSpPr>
          <p:nvPr>
            <p:ph type="sldNum" sz="quarter" idx="10"/>
          </p:nvPr>
        </p:nvSpPr>
        <p:spPr/>
        <p:txBody>
          <a:bodyPr/>
          <a:lstStyle/>
          <a:p>
            <a:fld id="{2BAA3A9D-4879-49EA-AE16-DCB019FD887F}" type="slidenum">
              <a:rPr lang="en-US" smtClean="0"/>
              <a:t>3</a:t>
            </a:fld>
            <a:endParaRPr lang="en-US"/>
          </a:p>
        </p:txBody>
      </p:sp>
    </p:spTree>
    <p:extLst>
      <p:ext uri="{BB962C8B-B14F-4D97-AF65-F5344CB8AC3E}">
        <p14:creationId xmlns:p14="http://schemas.microsoft.com/office/powerpoint/2010/main" val="1779976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 16, 2019</a:t>
            </a:r>
          </a:p>
          <a:p>
            <a:endParaRPr lang="en-US" dirty="0"/>
          </a:p>
          <a:p>
            <a:r>
              <a:rPr lang="en-US" dirty="0"/>
              <a:t>Gasoline had begun to pool at the toe</a:t>
            </a:r>
            <a:r>
              <a:rPr lang="en-US" baseline="0" dirty="0"/>
              <a:t> of the roadway embankment, and you can see the AFFF floating on the pools. The pool seemed to be migrating to the east, indicating the grade in the generally flat section of woods.</a:t>
            </a:r>
          </a:p>
          <a:p>
            <a:endParaRPr lang="en-US" baseline="0" dirty="0"/>
          </a:p>
          <a:p>
            <a:r>
              <a:rPr lang="en-US" baseline="0" dirty="0"/>
              <a:t>*CLICK*</a:t>
            </a:r>
          </a:p>
          <a:p>
            <a:endParaRPr lang="en-US" baseline="0" dirty="0"/>
          </a:p>
          <a:p>
            <a:pPr marL="0" indent="0">
              <a:buFont typeface="Arial" panose="020B0604020202020204" pitchFamily="34" charset="0"/>
              <a:buNone/>
            </a:pPr>
            <a:r>
              <a:rPr lang="en-US" sz="3200" dirty="0"/>
              <a:t>Right out of the</a:t>
            </a:r>
            <a:r>
              <a:rPr lang="en-US" sz="3200" baseline="0" dirty="0"/>
              <a:t> gate we knew we faced some challenges.</a:t>
            </a:r>
          </a:p>
          <a:p>
            <a:pPr marL="0" indent="0">
              <a:buFont typeface="Arial" panose="020B0604020202020204" pitchFamily="34" charset="0"/>
              <a:buNone/>
            </a:pPr>
            <a:r>
              <a:rPr lang="en-US" sz="3200" baseline="0" dirty="0"/>
              <a:t>There was a large volume of a highly flammable liquid with a low specific gravity released into a wet area of woods</a:t>
            </a:r>
          </a:p>
          <a:p>
            <a:pPr marL="0" indent="0">
              <a:buFont typeface="Arial" panose="020B0604020202020204" pitchFamily="34" charset="0"/>
              <a:buNone/>
            </a:pPr>
            <a:r>
              <a:rPr lang="en-US" sz="3200" baseline="0" dirty="0"/>
              <a:t>It was night-time, so there was going to be low visibility on scene throughout the extended clean-up operation</a:t>
            </a:r>
          </a:p>
          <a:p>
            <a:pPr marL="0" indent="0">
              <a:buFont typeface="Arial" panose="020B0604020202020204" pitchFamily="34" charset="0"/>
              <a:buNone/>
            </a:pPr>
            <a:r>
              <a:rPr lang="en-US" sz="3200" baseline="0" dirty="0"/>
              <a:t>This was mid-December, so we were in below-freezing temperatures, and to make things interesting there was a large snowstorm forecast to begin in ~10 hours.</a:t>
            </a:r>
          </a:p>
          <a:p>
            <a:pPr marL="0" indent="0">
              <a:buFont typeface="Arial" panose="020B0604020202020204" pitchFamily="34" charset="0"/>
              <a:buNone/>
            </a:pPr>
            <a:r>
              <a:rPr lang="en-US" sz="3200" baseline="0" dirty="0"/>
              <a:t>There were </a:t>
            </a:r>
            <a:r>
              <a:rPr lang="en-US" sz="3200" dirty="0"/>
              <a:t>&gt;100 personnel on scene, including:</a:t>
            </a:r>
          </a:p>
          <a:p>
            <a:pPr marL="914400" lvl="1" indent="-457200">
              <a:buFont typeface="Arial" panose="020B0604020202020204" pitchFamily="34" charset="0"/>
              <a:buChar char="•"/>
            </a:pPr>
            <a:r>
              <a:rPr lang="en-US" sz="3200" dirty="0"/>
              <a:t>Several fire departments with</a:t>
            </a:r>
            <a:r>
              <a:rPr lang="en-US" sz="3200" baseline="0" dirty="0"/>
              <a:t> 10-12</a:t>
            </a:r>
            <a:r>
              <a:rPr lang="en-US" sz="3200" dirty="0"/>
              <a:t> apparatus’ on scene,</a:t>
            </a:r>
            <a:r>
              <a:rPr lang="en-US" sz="3200" baseline="0" dirty="0"/>
              <a:t> including a Striker Truck from the Pease Air National Guard Fire Department</a:t>
            </a:r>
            <a:endParaRPr lang="en-US" sz="3200" dirty="0"/>
          </a:p>
          <a:p>
            <a:pPr marL="914400" lvl="1" indent="-457200">
              <a:buFont typeface="Arial" panose="020B0604020202020204" pitchFamily="34" charset="0"/>
              <a:buChar char="•"/>
            </a:pPr>
            <a:r>
              <a:rPr lang="en-US" sz="3200" dirty="0"/>
              <a:t>Members</a:t>
            </a:r>
            <a:r>
              <a:rPr lang="en-US" sz="3200" baseline="0" dirty="0"/>
              <a:t> from t</a:t>
            </a:r>
            <a:r>
              <a:rPr lang="en-US" sz="3200" dirty="0"/>
              <a:t>he Seacoast </a:t>
            </a:r>
            <a:r>
              <a:rPr lang="en-US" sz="3200" dirty="0" err="1"/>
              <a:t>HazMat</a:t>
            </a:r>
            <a:r>
              <a:rPr lang="en-US" sz="3200" dirty="0"/>
              <a:t> Response Team</a:t>
            </a:r>
          </a:p>
          <a:p>
            <a:pPr marL="914400" lvl="1" indent="-457200">
              <a:buFont typeface="Arial" panose="020B0604020202020204" pitchFamily="34" charset="0"/>
              <a:buChar char="•"/>
            </a:pPr>
            <a:r>
              <a:rPr lang="en-US" sz="3200" dirty="0"/>
              <a:t>The</a:t>
            </a:r>
            <a:r>
              <a:rPr lang="en-US" sz="3200" baseline="0" dirty="0"/>
              <a:t> </a:t>
            </a:r>
            <a:r>
              <a:rPr lang="en-US" sz="3200" dirty="0"/>
              <a:t>NH Fire Marshall</a:t>
            </a:r>
          </a:p>
          <a:p>
            <a:pPr marL="914400" lvl="1" indent="-457200">
              <a:buFont typeface="Arial" panose="020B0604020202020204" pitchFamily="34" charset="0"/>
              <a:buChar char="•"/>
            </a:pPr>
            <a:r>
              <a:rPr lang="en-US" sz="3200" dirty="0"/>
              <a:t>The</a:t>
            </a:r>
            <a:r>
              <a:rPr lang="en-US" sz="3200" baseline="0" dirty="0"/>
              <a:t> </a:t>
            </a:r>
            <a:r>
              <a:rPr lang="en-US" sz="3200" dirty="0"/>
              <a:t>NH DOT District Engineer</a:t>
            </a:r>
          </a:p>
          <a:p>
            <a:pPr marL="914400" lvl="1" indent="-457200">
              <a:buFont typeface="Arial" panose="020B0604020202020204" pitchFamily="34" charset="0"/>
              <a:buChar char="•"/>
            </a:pPr>
            <a:r>
              <a:rPr lang="en-US" sz="3200" dirty="0"/>
              <a:t>A</a:t>
            </a:r>
            <a:r>
              <a:rPr lang="en-US" sz="3200" baseline="0" dirty="0"/>
              <a:t> </a:t>
            </a:r>
            <a:r>
              <a:rPr lang="en-US" sz="3200" dirty="0"/>
              <a:t>Towing Company with several</a:t>
            </a:r>
            <a:r>
              <a:rPr lang="en-US" sz="3200" baseline="0" dirty="0"/>
              <a:t> trucks</a:t>
            </a:r>
            <a:endParaRPr lang="en-US" sz="3200" dirty="0"/>
          </a:p>
          <a:p>
            <a:pPr marL="914400" lvl="1" indent="-457200">
              <a:buFont typeface="Arial" panose="020B0604020202020204" pitchFamily="34" charset="0"/>
              <a:buChar char="•"/>
            </a:pPr>
            <a:r>
              <a:rPr lang="en-US" sz="3200" dirty="0"/>
              <a:t>The Cleanup Contractor hired by the RP</a:t>
            </a:r>
          </a:p>
          <a:p>
            <a:pPr marL="914400" lvl="1" indent="-457200">
              <a:buFont typeface="Arial" panose="020B0604020202020204" pitchFamily="34" charset="0"/>
              <a:buChar char="•"/>
            </a:pPr>
            <a:r>
              <a:rPr lang="en-US" sz="3200" dirty="0"/>
              <a:t>And </a:t>
            </a:r>
            <a:r>
              <a:rPr lang="en-US" sz="3200" baseline="0" dirty="0"/>
              <a:t>representatives from the </a:t>
            </a:r>
            <a:r>
              <a:rPr lang="en-US" sz="3200" dirty="0"/>
              <a:t>Responsible Party</a:t>
            </a:r>
          </a:p>
          <a:p>
            <a:endParaRPr lang="en-US" dirty="0"/>
          </a:p>
        </p:txBody>
      </p:sp>
      <p:sp>
        <p:nvSpPr>
          <p:cNvPr id="4" name="Slide Number Placeholder 3"/>
          <p:cNvSpPr>
            <a:spLocks noGrp="1"/>
          </p:cNvSpPr>
          <p:nvPr>
            <p:ph type="sldNum" sz="quarter" idx="10"/>
          </p:nvPr>
        </p:nvSpPr>
        <p:spPr/>
        <p:txBody>
          <a:bodyPr/>
          <a:lstStyle/>
          <a:p>
            <a:fld id="{2BAA3A9D-4879-49EA-AE16-DCB019FD887F}" type="slidenum">
              <a:rPr lang="en-US" smtClean="0"/>
              <a:t>4</a:t>
            </a:fld>
            <a:endParaRPr lang="en-US"/>
          </a:p>
        </p:txBody>
      </p:sp>
    </p:spTree>
    <p:extLst>
      <p:ext uri="{BB962C8B-B14F-4D97-AF65-F5344CB8AC3E}">
        <p14:creationId xmlns:p14="http://schemas.microsoft.com/office/powerpoint/2010/main" val="11507275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Arial" panose="020B0604020202020204" pitchFamily="34" charset="0"/>
              <a:buNone/>
            </a:pPr>
            <a:r>
              <a:rPr lang="en-US" sz="3200" dirty="0"/>
              <a:t>The</a:t>
            </a:r>
            <a:r>
              <a:rPr lang="en-US" sz="3200" baseline="0" dirty="0"/>
              <a:t> scene was being run by an off-site Incident Command located down the road.  The first and foremost objective established with the Incident Command was personnel safety - Fire must be prevented.  It was directed that AFFF foam be applied to any exposed pools of gasoline to reduce flammable vapor production.  Once it was deemed safe, the damaged truck would be removed from the scene first.  Following truck removal, Incident Command would allow for personnel to approach and assess the damaged tanker to determine remaining contents and a pump-out strategy.  Once the tanker was empty, it could then be dragged up the embankment and cleared from the scene.  After the scene was cleared, the Response Contractor would be allowed to enter the spill area for product recovery and site stabilization work.  Incident Command directed that operations needed to wrap up and the roadway cleared before the forecasted snow storm the following morning.</a:t>
            </a:r>
            <a:endParaRPr lang="en-US" dirty="0"/>
          </a:p>
        </p:txBody>
      </p:sp>
      <p:sp>
        <p:nvSpPr>
          <p:cNvPr id="4" name="Slide Number Placeholder 3"/>
          <p:cNvSpPr>
            <a:spLocks noGrp="1"/>
          </p:cNvSpPr>
          <p:nvPr>
            <p:ph type="sldNum" sz="quarter" idx="10"/>
          </p:nvPr>
        </p:nvSpPr>
        <p:spPr/>
        <p:txBody>
          <a:bodyPr/>
          <a:lstStyle/>
          <a:p>
            <a:fld id="{2BAA3A9D-4879-49EA-AE16-DCB019FD887F}" type="slidenum">
              <a:rPr lang="en-US" smtClean="0"/>
              <a:t>5</a:t>
            </a:fld>
            <a:endParaRPr lang="en-US"/>
          </a:p>
        </p:txBody>
      </p:sp>
    </p:spTree>
    <p:extLst>
      <p:ext uri="{BB962C8B-B14F-4D97-AF65-F5344CB8AC3E}">
        <p14:creationId xmlns:p14="http://schemas.microsoft.com/office/powerpoint/2010/main" val="6945190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 16, 2019</a:t>
            </a:r>
          </a:p>
          <a:p>
            <a:endParaRPr lang="en-US" dirty="0"/>
          </a:p>
          <a:p>
            <a:r>
              <a:rPr lang="en-US" dirty="0"/>
              <a:t>With</a:t>
            </a:r>
            <a:r>
              <a:rPr lang="en-US" baseline="0" dirty="0"/>
              <a:t> the help of firefighters, the Tow Company was able to drag the truck up the embankment.  The damage was significant, but amazingly the diesel fuel saddle tank on this truck was virtually untouched.</a:t>
            </a:r>
            <a:endParaRPr lang="en-US" dirty="0"/>
          </a:p>
        </p:txBody>
      </p:sp>
      <p:sp>
        <p:nvSpPr>
          <p:cNvPr id="4" name="Slide Number Placeholder 3"/>
          <p:cNvSpPr>
            <a:spLocks noGrp="1"/>
          </p:cNvSpPr>
          <p:nvPr>
            <p:ph type="sldNum" sz="quarter" idx="10"/>
          </p:nvPr>
        </p:nvSpPr>
        <p:spPr/>
        <p:txBody>
          <a:bodyPr/>
          <a:lstStyle/>
          <a:p>
            <a:fld id="{2BAA3A9D-4879-49EA-AE16-DCB019FD887F}" type="slidenum">
              <a:rPr lang="en-US" smtClean="0"/>
              <a:t>6</a:t>
            </a:fld>
            <a:endParaRPr lang="en-US"/>
          </a:p>
        </p:txBody>
      </p:sp>
    </p:spTree>
    <p:extLst>
      <p:ext uri="{BB962C8B-B14F-4D97-AF65-F5344CB8AC3E}">
        <p14:creationId xmlns:p14="http://schemas.microsoft.com/office/powerpoint/2010/main" val="41241579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a:t>
            </a:r>
            <a:r>
              <a:rPr lang="en-US" baseline="0" dirty="0"/>
              <a:t> 16, 2019</a:t>
            </a:r>
          </a:p>
          <a:p>
            <a:endParaRPr lang="en-US" baseline="0" dirty="0"/>
          </a:p>
          <a:p>
            <a:r>
              <a:rPr lang="en-US" baseline="0" dirty="0"/>
              <a:t>Before allowing personnel to approach the tanker, more AFFF was applied to the spill area.  At this point the leak from the rear hatch had stopped.</a:t>
            </a:r>
          </a:p>
          <a:p>
            <a:endParaRPr lang="en-US" baseline="0" dirty="0"/>
          </a:p>
          <a:p>
            <a:r>
              <a:rPr lang="en-US" baseline="0" dirty="0"/>
              <a:t>*CLICK*</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Upon inspection</a:t>
            </a:r>
            <a:r>
              <a:rPr lang="en-US" baseline="0" dirty="0"/>
              <a:t>, it was obvious that the majority of the release came from two large ruptures at the front headwall of the tanker.  Interestingly, the all of the piping and valves beneath the tanker were seemingly intact.  Instead of tapping into each of the 4 compartments of the tank, it was decided to open the hatches from front-to-back to look inside.  Most of the interior baffles and compartment walls had been compromised.  The Hauler worked with the Cleanup Contractor to recover about 4,500 gallons of gasoline from the rear-most top hatch of the damaged tanker.  This gave us an estimated release volume of 6,500 gallons of gasoline to the ground.</a:t>
            </a:r>
            <a:endParaRPr lang="en-US" dirty="0"/>
          </a:p>
          <a:p>
            <a:endParaRPr lang="en-US" dirty="0"/>
          </a:p>
        </p:txBody>
      </p:sp>
      <p:sp>
        <p:nvSpPr>
          <p:cNvPr id="4" name="Slide Number Placeholder 3"/>
          <p:cNvSpPr>
            <a:spLocks noGrp="1"/>
          </p:cNvSpPr>
          <p:nvPr>
            <p:ph type="sldNum" sz="quarter" idx="10"/>
          </p:nvPr>
        </p:nvSpPr>
        <p:spPr/>
        <p:txBody>
          <a:bodyPr/>
          <a:lstStyle/>
          <a:p>
            <a:fld id="{2BAA3A9D-4879-49EA-AE16-DCB019FD887F}" type="slidenum">
              <a:rPr lang="en-US" smtClean="0"/>
              <a:t>7</a:t>
            </a:fld>
            <a:endParaRPr lang="en-US"/>
          </a:p>
        </p:txBody>
      </p:sp>
    </p:spTree>
    <p:extLst>
      <p:ext uri="{BB962C8B-B14F-4D97-AF65-F5344CB8AC3E}">
        <p14:creationId xmlns:p14="http://schemas.microsoft.com/office/powerpoint/2010/main" val="11127782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 16, 2019</a:t>
            </a:r>
          </a:p>
          <a:p>
            <a:endParaRPr lang="en-US" dirty="0"/>
          </a:p>
          <a:p>
            <a:r>
              <a:rPr lang="en-US" dirty="0"/>
              <a:t>Here is a close-up of the damage to the front headwall of the tanker.  This tanker rolled at least two times</a:t>
            </a:r>
          </a:p>
        </p:txBody>
      </p:sp>
      <p:sp>
        <p:nvSpPr>
          <p:cNvPr id="4" name="Slide Number Placeholder 3"/>
          <p:cNvSpPr>
            <a:spLocks noGrp="1"/>
          </p:cNvSpPr>
          <p:nvPr>
            <p:ph type="sldNum" sz="quarter" idx="10"/>
          </p:nvPr>
        </p:nvSpPr>
        <p:spPr/>
        <p:txBody>
          <a:bodyPr/>
          <a:lstStyle/>
          <a:p>
            <a:fld id="{2BAA3A9D-4879-49EA-AE16-DCB019FD887F}" type="slidenum">
              <a:rPr lang="en-US" smtClean="0"/>
              <a:t>8</a:t>
            </a:fld>
            <a:endParaRPr lang="en-US"/>
          </a:p>
        </p:txBody>
      </p:sp>
    </p:spTree>
    <p:extLst>
      <p:ext uri="{BB962C8B-B14F-4D97-AF65-F5344CB8AC3E}">
        <p14:creationId xmlns:p14="http://schemas.microsoft.com/office/powerpoint/2010/main" val="37971467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 16, 2021</a:t>
            </a:r>
          </a:p>
          <a:p>
            <a:endParaRPr lang="en-US" dirty="0"/>
          </a:p>
          <a:p>
            <a:r>
              <a:rPr lang="en-US" dirty="0"/>
              <a:t>After the tanker was emptied,</a:t>
            </a:r>
            <a:r>
              <a:rPr lang="en-US" baseline="0" dirty="0"/>
              <a:t> the Tow Company was able to drag it out of the woods and up the embankment to prepare it for transport off-site.</a:t>
            </a:r>
            <a:endParaRPr lang="en-US" dirty="0"/>
          </a:p>
        </p:txBody>
      </p:sp>
      <p:sp>
        <p:nvSpPr>
          <p:cNvPr id="4" name="Slide Number Placeholder 3"/>
          <p:cNvSpPr>
            <a:spLocks noGrp="1"/>
          </p:cNvSpPr>
          <p:nvPr>
            <p:ph type="sldNum" sz="quarter" idx="10"/>
          </p:nvPr>
        </p:nvSpPr>
        <p:spPr/>
        <p:txBody>
          <a:bodyPr/>
          <a:lstStyle/>
          <a:p>
            <a:fld id="{2BAA3A9D-4879-49EA-AE16-DCB019FD887F}" type="slidenum">
              <a:rPr lang="en-US" smtClean="0"/>
              <a:t>9</a:t>
            </a:fld>
            <a:endParaRPr lang="en-US"/>
          </a:p>
        </p:txBody>
      </p:sp>
    </p:spTree>
    <p:extLst>
      <p:ext uri="{BB962C8B-B14F-4D97-AF65-F5344CB8AC3E}">
        <p14:creationId xmlns:p14="http://schemas.microsoft.com/office/powerpoint/2010/main" val="33376250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a:t>
            </a:r>
            <a:r>
              <a:rPr lang="en-US" baseline="0" dirty="0"/>
              <a:t> the tanker was removed, Incident Command allowed for additional personnel to approach the spill site to begin assessment and recovery work.  Prior to entry, additional AFFF foam was applied to the area and charged fire hoses remained on standby.  Personal air monitoring equipment was used to determine Lower Explosive Limit and VOC concentrations as entry occurred.  Personnel going down-range donned Level C PPE with respirators.</a:t>
            </a:r>
          </a:p>
          <a:p>
            <a:endParaRPr lang="en-US" baseline="0" dirty="0"/>
          </a:p>
          <a:p>
            <a:r>
              <a:rPr lang="en-US" baseline="0" dirty="0"/>
              <a:t>The terrain was found to be generally flat with a slight grade from west to east as indicated by gasoline flow direction.  The woods were filled with small hummocks and dips, some of which contained exposed groundwater.  A stream was found located about 200’ north and 350’ east (down-gradient) of the release area.  Gasoline was pooled up to 2-feet thick in the source area, and had begun to migrate from the source area on the groundwater table, through the hummocks.</a:t>
            </a:r>
          </a:p>
          <a:p>
            <a:endParaRPr lang="en-US" baseline="0" dirty="0"/>
          </a:p>
          <a:p>
            <a:r>
              <a:rPr lang="en-US" baseline="0" dirty="0"/>
              <a:t>It was determined that 15+ gallons of AFFF concentrate was diluted into firefighting water and applied to the spill area;  some of that was Class B foam.  Upon initial assessment, the impacted area appeared to be about 40’ wide by 100’ long, and spreading.</a:t>
            </a:r>
          </a:p>
          <a:p>
            <a:endParaRPr lang="en-US" baseline="0" dirty="0"/>
          </a:p>
        </p:txBody>
      </p:sp>
      <p:sp>
        <p:nvSpPr>
          <p:cNvPr id="4" name="Slide Number Placeholder 3"/>
          <p:cNvSpPr>
            <a:spLocks noGrp="1"/>
          </p:cNvSpPr>
          <p:nvPr>
            <p:ph type="sldNum" sz="quarter" idx="10"/>
          </p:nvPr>
        </p:nvSpPr>
        <p:spPr/>
        <p:txBody>
          <a:bodyPr/>
          <a:lstStyle/>
          <a:p>
            <a:fld id="{2BAA3A9D-4879-49EA-AE16-DCB019FD887F}" type="slidenum">
              <a:rPr lang="en-US" smtClean="0"/>
              <a:t>10</a:t>
            </a:fld>
            <a:endParaRPr lang="en-US"/>
          </a:p>
        </p:txBody>
      </p:sp>
    </p:spTree>
    <p:extLst>
      <p:ext uri="{BB962C8B-B14F-4D97-AF65-F5344CB8AC3E}">
        <p14:creationId xmlns:p14="http://schemas.microsoft.com/office/powerpoint/2010/main" val="37783994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a:t>
            </a:r>
            <a:r>
              <a:rPr lang="en-US" baseline="0" dirty="0"/>
              <a:t> the extent of impacts had been determined, t</a:t>
            </a:r>
            <a:r>
              <a:rPr lang="en-US" dirty="0"/>
              <a:t>he</a:t>
            </a:r>
            <a:r>
              <a:rPr lang="en-US" baseline="0" dirty="0"/>
              <a:t> Response Contractor used a tanker pump to recover about 2,300 gallons of pooled gasoline from the source area.  This left about 4,200 gallons of gasoline in the surrounding soil.  While the recovery was ongoing, we began to hand dig two interceptor trenches with non-sparking tools – one on either side of the release area – that intersected the water table. Containment boom was placed in the trenches to help prevent the migration of gasoline beyond those points.  By the time the large pools of gasoline were pumped out and the interceptor trenches established, the snowstorm was imminent and Incident Command determined it was an appropriate time to clear the scene at about 5:00am.</a:t>
            </a:r>
          </a:p>
        </p:txBody>
      </p:sp>
      <p:sp>
        <p:nvSpPr>
          <p:cNvPr id="4" name="Slide Number Placeholder 3"/>
          <p:cNvSpPr>
            <a:spLocks noGrp="1"/>
          </p:cNvSpPr>
          <p:nvPr>
            <p:ph type="sldNum" sz="quarter" idx="10"/>
          </p:nvPr>
        </p:nvSpPr>
        <p:spPr/>
        <p:txBody>
          <a:bodyPr/>
          <a:lstStyle/>
          <a:p>
            <a:fld id="{2BAA3A9D-4879-49EA-AE16-DCB019FD887F}" type="slidenum">
              <a:rPr lang="en-US" smtClean="0"/>
              <a:t>11</a:t>
            </a:fld>
            <a:endParaRPr lang="en-US"/>
          </a:p>
        </p:txBody>
      </p:sp>
    </p:spTree>
    <p:extLst>
      <p:ext uri="{BB962C8B-B14F-4D97-AF65-F5344CB8AC3E}">
        <p14:creationId xmlns:p14="http://schemas.microsoft.com/office/powerpoint/2010/main" val="10254402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day</a:t>
            </a:r>
            <a:r>
              <a:rPr lang="en-US" baseline="0" dirty="0"/>
              <a:t> </a:t>
            </a:r>
            <a:r>
              <a:rPr lang="en-US" dirty="0"/>
              <a:t>later, on</a:t>
            </a:r>
            <a:r>
              <a:rPr lang="en-US" baseline="0" dirty="0"/>
              <a:t> December 18, after the roadway had been cleared of snow, the Response Contractor returned during daylight hours and we delineated the extent of gasoline impacts in the woods.  The local Fire Department was present with a charged hose on standby, and NH State Police assisted with a shoulder closure.  Several laborers were on scene to apply absorbents to exposed gasoline that was exposed in low areas.  Another tanker truck was used to recover pooled gasoline from pockets dug in and around the source area.  The hand-dug interceptor trench to the east of the spill area had lost its effectiveness due to a drop in the water table, allowing gasoline to pass beneath the containment boom.</a:t>
            </a:r>
          </a:p>
          <a:p>
            <a:endParaRPr lang="en-US" baseline="0" dirty="0"/>
          </a:p>
          <a:p>
            <a:r>
              <a:rPr lang="en-US" baseline="0" dirty="0"/>
              <a:t>On December 19, a large interceptor trench was excavated in clean soil/groundwater down-gradient of the release area to the east using a mini-excavator.  The trench extended from the toe of the slope to the edge of the NH DOT right-of-way, and was equipped with both absorbent and containment boom to prevent migration.</a:t>
            </a:r>
            <a:endParaRPr lang="en-US" dirty="0"/>
          </a:p>
        </p:txBody>
      </p:sp>
      <p:sp>
        <p:nvSpPr>
          <p:cNvPr id="4" name="Slide Number Placeholder 3"/>
          <p:cNvSpPr>
            <a:spLocks noGrp="1"/>
          </p:cNvSpPr>
          <p:nvPr>
            <p:ph type="sldNum" sz="quarter" idx="10"/>
          </p:nvPr>
        </p:nvSpPr>
        <p:spPr/>
        <p:txBody>
          <a:bodyPr/>
          <a:lstStyle/>
          <a:p>
            <a:fld id="{2BAA3A9D-4879-49EA-AE16-DCB019FD887F}" type="slidenum">
              <a:rPr lang="en-US" smtClean="0"/>
              <a:t>12</a:t>
            </a:fld>
            <a:endParaRPr lang="en-US"/>
          </a:p>
        </p:txBody>
      </p:sp>
    </p:spTree>
    <p:extLst>
      <p:ext uri="{BB962C8B-B14F-4D97-AF65-F5344CB8AC3E}">
        <p14:creationId xmlns:p14="http://schemas.microsoft.com/office/powerpoint/2010/main" val="22414354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 20, 2019</a:t>
            </a:r>
          </a:p>
          <a:p>
            <a:endParaRPr lang="en-US" dirty="0"/>
          </a:p>
          <a:p>
            <a:r>
              <a:rPr lang="en-US" dirty="0"/>
              <a:t>Here is a view of the large pool</a:t>
            </a:r>
            <a:r>
              <a:rPr lang="en-US" baseline="0" dirty="0"/>
              <a:t> at the source area where the tanker was located.  The Response Contractor was able to recover much of the spilled gasoline as it recharged this low point.</a:t>
            </a:r>
            <a:endParaRPr lang="en-US" dirty="0"/>
          </a:p>
        </p:txBody>
      </p:sp>
      <p:sp>
        <p:nvSpPr>
          <p:cNvPr id="4" name="Slide Number Placeholder 3"/>
          <p:cNvSpPr>
            <a:spLocks noGrp="1"/>
          </p:cNvSpPr>
          <p:nvPr>
            <p:ph type="sldNum" sz="quarter" idx="10"/>
          </p:nvPr>
        </p:nvSpPr>
        <p:spPr/>
        <p:txBody>
          <a:bodyPr/>
          <a:lstStyle/>
          <a:p>
            <a:fld id="{2BAA3A9D-4879-49EA-AE16-DCB019FD887F}" type="slidenum">
              <a:rPr lang="en-US" smtClean="0"/>
              <a:t>13</a:t>
            </a:fld>
            <a:endParaRPr lang="en-US"/>
          </a:p>
        </p:txBody>
      </p:sp>
    </p:spTree>
    <p:extLst>
      <p:ext uri="{BB962C8B-B14F-4D97-AF65-F5344CB8AC3E}">
        <p14:creationId xmlns:p14="http://schemas.microsoft.com/office/powerpoint/2010/main" val="32827830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 19,</a:t>
            </a:r>
            <a:r>
              <a:rPr lang="en-US" baseline="0" dirty="0"/>
              <a:t> 2019</a:t>
            </a:r>
          </a:p>
          <a:p>
            <a:endParaRPr lang="en-US" baseline="0" dirty="0"/>
          </a:p>
          <a:p>
            <a:r>
              <a:rPr lang="en-US" baseline="0" dirty="0"/>
              <a:t>The response contractor applied absorbent pads to exposed pools of gasoline in the woods.  The extent of impacts had spread to about 50’ wide by 250’ long by this point, about 36 hours after the spill.</a:t>
            </a:r>
            <a:endParaRPr lang="en-US" dirty="0"/>
          </a:p>
        </p:txBody>
      </p:sp>
      <p:sp>
        <p:nvSpPr>
          <p:cNvPr id="4" name="Slide Number Placeholder 3"/>
          <p:cNvSpPr>
            <a:spLocks noGrp="1"/>
          </p:cNvSpPr>
          <p:nvPr>
            <p:ph type="sldNum" sz="quarter" idx="10"/>
          </p:nvPr>
        </p:nvSpPr>
        <p:spPr/>
        <p:txBody>
          <a:bodyPr/>
          <a:lstStyle/>
          <a:p>
            <a:fld id="{2BAA3A9D-4879-49EA-AE16-DCB019FD887F}" type="slidenum">
              <a:rPr lang="en-US" smtClean="0"/>
              <a:t>14</a:t>
            </a:fld>
            <a:endParaRPr lang="en-US"/>
          </a:p>
        </p:txBody>
      </p:sp>
    </p:spTree>
    <p:extLst>
      <p:ext uri="{BB962C8B-B14F-4D97-AF65-F5344CB8AC3E}">
        <p14:creationId xmlns:p14="http://schemas.microsoft.com/office/powerpoint/2010/main" val="3189208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 20,</a:t>
            </a:r>
            <a:r>
              <a:rPr lang="en-US" baseline="0" dirty="0"/>
              <a:t> 2019</a:t>
            </a:r>
          </a:p>
          <a:p>
            <a:endParaRPr lang="en-US" baseline="0" dirty="0"/>
          </a:p>
          <a:p>
            <a:r>
              <a:rPr lang="en-US" baseline="0" dirty="0"/>
              <a:t>This is the interceptor trench that was dug using the mini-excavator, about 300’ down-gradient of the source area, which was much more effective than the hand-dug trench.  The source area is located to the right of this photo.  Just hours after installing the boom, sheen was observed migrating into the trench from the spill. - it was critical to get that in place before timing.</a:t>
            </a:r>
            <a:endParaRPr lang="en-US" dirty="0"/>
          </a:p>
        </p:txBody>
      </p:sp>
      <p:sp>
        <p:nvSpPr>
          <p:cNvPr id="4" name="Slide Number Placeholder 3"/>
          <p:cNvSpPr>
            <a:spLocks noGrp="1"/>
          </p:cNvSpPr>
          <p:nvPr>
            <p:ph type="sldNum" sz="quarter" idx="10"/>
          </p:nvPr>
        </p:nvSpPr>
        <p:spPr/>
        <p:txBody>
          <a:bodyPr/>
          <a:lstStyle/>
          <a:p>
            <a:fld id="{2BAA3A9D-4879-49EA-AE16-DCB019FD887F}" type="slidenum">
              <a:rPr lang="en-US" smtClean="0"/>
              <a:t>15</a:t>
            </a:fld>
            <a:endParaRPr lang="en-US"/>
          </a:p>
        </p:txBody>
      </p:sp>
    </p:spTree>
    <p:extLst>
      <p:ext uri="{BB962C8B-B14F-4D97-AF65-F5344CB8AC3E}">
        <p14:creationId xmlns:p14="http://schemas.microsoft.com/office/powerpoint/2010/main" val="29606802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 we</a:t>
            </a:r>
            <a:r>
              <a:rPr lang="en-US" baseline="0" dirty="0"/>
              <a:t> had a handle on the scene, NH DES held a coordination meeting with the affected parties.  Present for the Responsible Party was their Safety Director, an Insurance representative, their Consultant, and the Response Contractor.  The Local Fire Chief was present, along with a rep from the Local DPW.  NH DOT was present to discuss roadwork safety and restoration requirements.  NH DES outlined the clean-up requirements of meeting the Soil Remediation Standards and Ambient Groundwater Quality Standards listed in the </a:t>
            </a:r>
            <a:r>
              <a:rPr lang="en-US" baseline="0" dirty="0" err="1"/>
              <a:t>Env</a:t>
            </a:r>
            <a:r>
              <a:rPr lang="en-US" baseline="0" dirty="0"/>
              <a:t>-OR 600 rules.  The Response Contractor provided input on work practices, and the Consultant on investigation and remediation strategies.  It became a collaborative discussion on the safest and most efficient way to remediate the site.</a:t>
            </a:r>
            <a:endParaRPr lang="en-US" dirty="0"/>
          </a:p>
        </p:txBody>
      </p:sp>
      <p:sp>
        <p:nvSpPr>
          <p:cNvPr id="4" name="Slide Number Placeholder 3"/>
          <p:cNvSpPr>
            <a:spLocks noGrp="1"/>
          </p:cNvSpPr>
          <p:nvPr>
            <p:ph type="sldNum" sz="quarter" idx="10"/>
          </p:nvPr>
        </p:nvSpPr>
        <p:spPr/>
        <p:txBody>
          <a:bodyPr/>
          <a:lstStyle/>
          <a:p>
            <a:fld id="{2BAA3A9D-4879-49EA-AE16-DCB019FD887F}" type="slidenum">
              <a:rPr lang="en-US" smtClean="0"/>
              <a:t>16</a:t>
            </a:fld>
            <a:endParaRPr lang="en-US"/>
          </a:p>
        </p:txBody>
      </p:sp>
    </p:spTree>
    <p:extLst>
      <p:ext uri="{BB962C8B-B14F-4D97-AF65-F5344CB8AC3E}">
        <p14:creationId xmlns:p14="http://schemas.microsoft.com/office/powerpoint/2010/main" val="22992150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faced a few unique challenges to remediate this site.  Most notably was the flammability hazard, which meant that handwork with absorbents and pumping was required until the hazard was eliminated (vapors reduced).  The Local Fire Department coordinated fire watches during working hours with surrounding mutual aid stations.  Access to the site was the next largest challenge.  Trees would need to be cleared after the flammability hazard was mitigated, then ramps would need to be built down to a work pad located just up-gradient of the spill area.  During excavation, the high water table was going to present a disposal challenge, so a stockpile dewatering area was to be incorporated into the work pad.  Based on the terrain, vegetation, and water table, the NH DES Wetlands Bureau was to be notified and would provide an Emergency Authorization for the tree removal and soil-disturbing work.</a:t>
            </a:r>
          </a:p>
        </p:txBody>
      </p:sp>
      <p:sp>
        <p:nvSpPr>
          <p:cNvPr id="4" name="Slide Number Placeholder 3"/>
          <p:cNvSpPr>
            <a:spLocks noGrp="1"/>
          </p:cNvSpPr>
          <p:nvPr>
            <p:ph type="sldNum" sz="quarter" idx="10"/>
          </p:nvPr>
        </p:nvSpPr>
        <p:spPr/>
        <p:txBody>
          <a:bodyPr/>
          <a:lstStyle/>
          <a:p>
            <a:fld id="{2BAA3A9D-4879-49EA-AE16-DCB019FD887F}" type="slidenum">
              <a:rPr lang="en-US" smtClean="0"/>
              <a:t>17</a:t>
            </a:fld>
            <a:endParaRPr lang="en-US"/>
          </a:p>
        </p:txBody>
      </p:sp>
    </p:spTree>
    <p:extLst>
      <p:ext uri="{BB962C8B-B14F-4D97-AF65-F5344CB8AC3E}">
        <p14:creationId xmlns:p14="http://schemas.microsoft.com/office/powerpoint/2010/main" val="38524223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Consultant</a:t>
            </a:r>
            <a:r>
              <a:rPr lang="en-US" baseline="0" dirty="0"/>
              <a:t> really had their work cut out for themselves at this point.  A Remedial Action Plan was required in accordance with </a:t>
            </a:r>
            <a:r>
              <a:rPr lang="en-US" baseline="0" dirty="0" err="1"/>
              <a:t>Env</a:t>
            </a:r>
            <a:r>
              <a:rPr lang="en-US" baseline="0" dirty="0"/>
              <a:t>-OR 600 to outline the planned excavation and restoration work and a Wetlands Delineation and Restoration Plan was to be submitted for review and approval.  NH DOT required a Roadwork Safety Plan and an Excavation Permit to install safety barriers and crash arrestors along the shoulder of Route 101 to construct the ramps, work pad, and completed the excavation work.  </a:t>
            </a:r>
            <a:endParaRPr lang="en-US" dirty="0"/>
          </a:p>
        </p:txBody>
      </p:sp>
      <p:sp>
        <p:nvSpPr>
          <p:cNvPr id="4" name="Slide Number Placeholder 3"/>
          <p:cNvSpPr>
            <a:spLocks noGrp="1"/>
          </p:cNvSpPr>
          <p:nvPr>
            <p:ph type="sldNum" sz="quarter" idx="10"/>
          </p:nvPr>
        </p:nvSpPr>
        <p:spPr/>
        <p:txBody>
          <a:bodyPr/>
          <a:lstStyle/>
          <a:p>
            <a:fld id="{2BAA3A9D-4879-49EA-AE16-DCB019FD887F}" type="slidenum">
              <a:rPr lang="en-US" smtClean="0"/>
              <a:t>18</a:t>
            </a:fld>
            <a:endParaRPr lang="en-US"/>
          </a:p>
        </p:txBody>
      </p:sp>
    </p:spTree>
    <p:extLst>
      <p:ext uri="{BB962C8B-B14F-4D97-AF65-F5344CB8AC3E}">
        <p14:creationId xmlns:p14="http://schemas.microsoft.com/office/powerpoint/2010/main" val="16730342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Jan 14, 2020</a:t>
            </a:r>
          </a:p>
          <a:p>
            <a:endParaRPr lang="en-US" dirty="0"/>
          </a:p>
          <a:p>
            <a:r>
              <a:rPr lang="en-US" baseline="0" dirty="0"/>
              <a:t>While the Remedial Action and Roadway Safety Plans were being developed and permits issued, the Response Contractor continued absorbent application and pumping work at the site.  You can see the large pile of bagged spent absorbents here</a:t>
            </a:r>
            <a:endParaRPr lang="en-US" dirty="0"/>
          </a:p>
        </p:txBody>
      </p:sp>
      <p:sp>
        <p:nvSpPr>
          <p:cNvPr id="4" name="Slide Number Placeholder 3"/>
          <p:cNvSpPr>
            <a:spLocks noGrp="1"/>
          </p:cNvSpPr>
          <p:nvPr>
            <p:ph type="sldNum" sz="quarter" idx="10"/>
          </p:nvPr>
        </p:nvSpPr>
        <p:spPr/>
        <p:txBody>
          <a:bodyPr/>
          <a:lstStyle/>
          <a:p>
            <a:fld id="{2BAA3A9D-4879-49EA-AE16-DCB019FD887F}" type="slidenum">
              <a:rPr lang="en-US" smtClean="0"/>
              <a:t>19</a:t>
            </a:fld>
            <a:endParaRPr lang="en-US"/>
          </a:p>
        </p:txBody>
      </p:sp>
    </p:spTree>
    <p:extLst>
      <p:ext uri="{BB962C8B-B14F-4D97-AF65-F5344CB8AC3E}">
        <p14:creationId xmlns:p14="http://schemas.microsoft.com/office/powerpoint/2010/main" val="5314873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Jan</a:t>
            </a:r>
            <a:r>
              <a:rPr lang="en-US" baseline="0" dirty="0"/>
              <a:t> 14, 2020</a:t>
            </a:r>
          </a:p>
          <a:p>
            <a:endParaRPr lang="en-US" baseline="0" dirty="0"/>
          </a:p>
          <a:p>
            <a:r>
              <a:rPr lang="en-US" baseline="0" dirty="0"/>
              <a:t>The Response Contractor began </a:t>
            </a:r>
            <a:r>
              <a:rPr lang="en-US" u="sng" baseline="0" dirty="0"/>
              <a:t>manually</a:t>
            </a:r>
            <a:r>
              <a:rPr lang="en-US" baseline="0" dirty="0"/>
              <a:t> cutting and collecting gasoline-impacted brush and trees.  They dug small holes all over the area where free product could be pumped and allowed to recharge – the grade stakes marked the holes</a:t>
            </a:r>
            <a:endParaRPr lang="en-US" dirty="0"/>
          </a:p>
        </p:txBody>
      </p:sp>
      <p:sp>
        <p:nvSpPr>
          <p:cNvPr id="4" name="Slide Number Placeholder 3"/>
          <p:cNvSpPr>
            <a:spLocks noGrp="1"/>
          </p:cNvSpPr>
          <p:nvPr>
            <p:ph type="sldNum" sz="quarter" idx="10"/>
          </p:nvPr>
        </p:nvSpPr>
        <p:spPr/>
        <p:txBody>
          <a:bodyPr/>
          <a:lstStyle/>
          <a:p>
            <a:fld id="{2BAA3A9D-4879-49EA-AE16-DCB019FD887F}" type="slidenum">
              <a:rPr lang="en-US" smtClean="0"/>
              <a:t>20</a:t>
            </a:fld>
            <a:endParaRPr lang="en-US"/>
          </a:p>
        </p:txBody>
      </p:sp>
    </p:spTree>
    <p:extLst>
      <p:ext uri="{BB962C8B-B14F-4D97-AF65-F5344CB8AC3E}">
        <p14:creationId xmlns:p14="http://schemas.microsoft.com/office/powerpoint/2010/main" val="2419376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Jan 24, 2020</a:t>
            </a:r>
          </a:p>
          <a:p>
            <a:endParaRPr lang="en-US" dirty="0"/>
          </a:p>
          <a:p>
            <a:r>
              <a:rPr lang="en-US" dirty="0"/>
              <a:t>Local Fire Departments</a:t>
            </a:r>
            <a:r>
              <a:rPr lang="en-US" baseline="0" dirty="0"/>
              <a:t> were present and on standby during the first several weeks of work while ignitability from free product and impacted soil was a concern.</a:t>
            </a:r>
            <a:endParaRPr lang="en-US" dirty="0"/>
          </a:p>
        </p:txBody>
      </p:sp>
      <p:sp>
        <p:nvSpPr>
          <p:cNvPr id="4" name="Slide Number Placeholder 3"/>
          <p:cNvSpPr>
            <a:spLocks noGrp="1"/>
          </p:cNvSpPr>
          <p:nvPr>
            <p:ph type="sldNum" sz="quarter" idx="10"/>
          </p:nvPr>
        </p:nvSpPr>
        <p:spPr/>
        <p:txBody>
          <a:bodyPr/>
          <a:lstStyle/>
          <a:p>
            <a:fld id="{2BAA3A9D-4879-49EA-AE16-DCB019FD887F}" type="slidenum">
              <a:rPr lang="en-US" smtClean="0"/>
              <a:t>21</a:t>
            </a:fld>
            <a:endParaRPr lang="en-US"/>
          </a:p>
        </p:txBody>
      </p:sp>
    </p:spTree>
    <p:extLst>
      <p:ext uri="{BB962C8B-B14F-4D97-AF65-F5344CB8AC3E}">
        <p14:creationId xmlns:p14="http://schemas.microsoft.com/office/powerpoint/2010/main" val="34956764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Jan 24, 2020</a:t>
            </a:r>
          </a:p>
          <a:p>
            <a:endParaRPr lang="en-US" dirty="0"/>
          </a:p>
          <a:p>
            <a:r>
              <a:rPr lang="en-US" dirty="0"/>
              <a:t>When vapor</a:t>
            </a:r>
            <a:r>
              <a:rPr lang="en-US" baseline="0" dirty="0"/>
              <a:t> levels low enough for machine work to begin, the Response Contractor began removing some of the medium-sized trees with the mini excavator.  The larger trees were left to be removed by a tree service or logging company due to their height and proximity to Route 101.</a:t>
            </a:r>
            <a:endParaRPr lang="en-US" dirty="0"/>
          </a:p>
        </p:txBody>
      </p:sp>
      <p:sp>
        <p:nvSpPr>
          <p:cNvPr id="4" name="Slide Number Placeholder 3"/>
          <p:cNvSpPr>
            <a:spLocks noGrp="1"/>
          </p:cNvSpPr>
          <p:nvPr>
            <p:ph type="sldNum" sz="quarter" idx="10"/>
          </p:nvPr>
        </p:nvSpPr>
        <p:spPr/>
        <p:txBody>
          <a:bodyPr/>
          <a:lstStyle/>
          <a:p>
            <a:fld id="{2BAA3A9D-4879-49EA-AE16-DCB019FD887F}" type="slidenum">
              <a:rPr lang="en-US" smtClean="0"/>
              <a:t>22</a:t>
            </a:fld>
            <a:endParaRPr lang="en-US"/>
          </a:p>
        </p:txBody>
      </p:sp>
    </p:spTree>
    <p:extLst>
      <p:ext uri="{BB962C8B-B14F-4D97-AF65-F5344CB8AC3E}">
        <p14:creationId xmlns:p14="http://schemas.microsoft.com/office/powerpoint/2010/main" val="36849467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Feb 4, 2020</a:t>
            </a:r>
          </a:p>
          <a:p>
            <a:endParaRPr lang="en-US" dirty="0"/>
          </a:p>
          <a:p>
            <a:r>
              <a:rPr lang="en-US" dirty="0"/>
              <a:t>The</a:t>
            </a:r>
            <a:r>
              <a:rPr lang="en-US" baseline="0" dirty="0"/>
              <a:t> proposed work pad area up-gradient of the spill site was cleared first to allow for larger equipment to be mobilized to the site.</a:t>
            </a:r>
            <a:endParaRPr lang="en-US" dirty="0"/>
          </a:p>
        </p:txBody>
      </p:sp>
      <p:sp>
        <p:nvSpPr>
          <p:cNvPr id="4" name="Slide Number Placeholder 3"/>
          <p:cNvSpPr>
            <a:spLocks noGrp="1"/>
          </p:cNvSpPr>
          <p:nvPr>
            <p:ph type="sldNum" sz="quarter" idx="10"/>
          </p:nvPr>
        </p:nvSpPr>
        <p:spPr/>
        <p:txBody>
          <a:bodyPr/>
          <a:lstStyle/>
          <a:p>
            <a:fld id="{2BAA3A9D-4879-49EA-AE16-DCB019FD887F}" type="slidenum">
              <a:rPr lang="en-US" smtClean="0"/>
              <a:t>23</a:t>
            </a:fld>
            <a:endParaRPr lang="en-US"/>
          </a:p>
        </p:txBody>
      </p:sp>
    </p:spTree>
    <p:extLst>
      <p:ext uri="{BB962C8B-B14F-4D97-AF65-F5344CB8AC3E}">
        <p14:creationId xmlns:p14="http://schemas.microsoft.com/office/powerpoint/2010/main" val="39204992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was part of the</a:t>
            </a:r>
            <a:r>
              <a:rPr lang="en-US" dirty="0"/>
              <a:t> Roadwork Safety Plan and</a:t>
            </a:r>
            <a:r>
              <a:rPr lang="en-US" baseline="0" dirty="0"/>
              <a:t> Work Pad Construction Plan </a:t>
            </a:r>
            <a:r>
              <a:rPr lang="en-US" dirty="0"/>
              <a:t>developed</a:t>
            </a:r>
            <a:r>
              <a:rPr lang="en-US" baseline="0" dirty="0"/>
              <a:t> by the Consultant.  It outlined the installation and layout of the various roadway crash protections and the specifications for the construction and restoration of the roadway embankment ramps.  The Remedial Action Plan prepared by the Consultant outlined excavation down to or just below the water table, guided by soil headspace sampling using a photoionization detector.  End-point excavation samples were to be collected periodically and sent for laboratory analysis of VOCs, TPH-GRO, and PFAS.</a:t>
            </a:r>
            <a:endParaRPr lang="en-US" dirty="0"/>
          </a:p>
        </p:txBody>
      </p:sp>
      <p:sp>
        <p:nvSpPr>
          <p:cNvPr id="4" name="Slide Number Placeholder 3"/>
          <p:cNvSpPr>
            <a:spLocks noGrp="1"/>
          </p:cNvSpPr>
          <p:nvPr>
            <p:ph type="sldNum" sz="quarter" idx="10"/>
          </p:nvPr>
        </p:nvSpPr>
        <p:spPr/>
        <p:txBody>
          <a:bodyPr/>
          <a:lstStyle/>
          <a:p>
            <a:fld id="{2BAA3A9D-4879-49EA-AE16-DCB019FD887F}" type="slidenum">
              <a:rPr lang="en-US" smtClean="0"/>
              <a:t>24</a:t>
            </a:fld>
            <a:endParaRPr lang="en-US"/>
          </a:p>
        </p:txBody>
      </p:sp>
    </p:spTree>
    <p:extLst>
      <p:ext uri="{BB962C8B-B14F-4D97-AF65-F5344CB8AC3E}">
        <p14:creationId xmlns:p14="http://schemas.microsoft.com/office/powerpoint/2010/main" val="3599033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Feb 4, 2020</a:t>
            </a:r>
          </a:p>
          <a:p>
            <a:endParaRPr lang="en-US" dirty="0"/>
          </a:p>
          <a:p>
            <a:r>
              <a:rPr lang="en-US" dirty="0"/>
              <a:t>A sub-contractor familiar with</a:t>
            </a:r>
            <a:r>
              <a:rPr lang="en-US" baseline="0" dirty="0"/>
              <a:t> roadwork was brought in to install the crash protection devices.  You can see one of two wind socks that were installed early on in the project to monitor wind direction for gasoline vapor issues, which had been mitigated by this point.</a:t>
            </a:r>
            <a:endParaRPr lang="en-US" dirty="0"/>
          </a:p>
        </p:txBody>
      </p:sp>
      <p:sp>
        <p:nvSpPr>
          <p:cNvPr id="4" name="Slide Number Placeholder 3"/>
          <p:cNvSpPr>
            <a:spLocks noGrp="1"/>
          </p:cNvSpPr>
          <p:nvPr>
            <p:ph type="sldNum" sz="quarter" idx="10"/>
          </p:nvPr>
        </p:nvSpPr>
        <p:spPr/>
        <p:txBody>
          <a:bodyPr/>
          <a:lstStyle/>
          <a:p>
            <a:fld id="{2BAA3A9D-4879-49EA-AE16-DCB019FD887F}" type="slidenum">
              <a:rPr lang="en-US" smtClean="0"/>
              <a:t>25</a:t>
            </a:fld>
            <a:endParaRPr lang="en-US"/>
          </a:p>
        </p:txBody>
      </p:sp>
    </p:spTree>
    <p:extLst>
      <p:ext uri="{BB962C8B-B14F-4D97-AF65-F5344CB8AC3E}">
        <p14:creationId xmlns:p14="http://schemas.microsoft.com/office/powerpoint/2010/main" val="30511944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Feb 14, 2020</a:t>
            </a:r>
          </a:p>
          <a:p>
            <a:endParaRPr lang="en-US" dirty="0"/>
          </a:p>
          <a:p>
            <a:r>
              <a:rPr lang="en-US" dirty="0"/>
              <a:t>This was mid-February,</a:t>
            </a:r>
            <a:r>
              <a:rPr lang="en-US" baseline="0" dirty="0"/>
              <a:t> so just a little over two months after the crash.  The crash protections have been installed, the ramps and work pad have been constructed (and covered in snow), </a:t>
            </a:r>
            <a:r>
              <a:rPr lang="en-US" dirty="0"/>
              <a:t>and much</a:t>
            </a:r>
            <a:r>
              <a:rPr lang="en-US" baseline="0" dirty="0"/>
              <a:t> of the site tree clearing had been completed at this point.</a:t>
            </a:r>
            <a:endParaRPr lang="en-US" dirty="0"/>
          </a:p>
        </p:txBody>
      </p:sp>
      <p:sp>
        <p:nvSpPr>
          <p:cNvPr id="4" name="Slide Number Placeholder 3"/>
          <p:cNvSpPr>
            <a:spLocks noGrp="1"/>
          </p:cNvSpPr>
          <p:nvPr>
            <p:ph type="sldNum" sz="quarter" idx="10"/>
          </p:nvPr>
        </p:nvSpPr>
        <p:spPr/>
        <p:txBody>
          <a:bodyPr/>
          <a:lstStyle/>
          <a:p>
            <a:fld id="{2BAA3A9D-4879-49EA-AE16-DCB019FD887F}" type="slidenum">
              <a:rPr lang="en-US" smtClean="0"/>
              <a:t>26</a:t>
            </a:fld>
            <a:endParaRPr lang="en-US"/>
          </a:p>
        </p:txBody>
      </p:sp>
    </p:spTree>
    <p:extLst>
      <p:ext uri="{BB962C8B-B14F-4D97-AF65-F5344CB8AC3E}">
        <p14:creationId xmlns:p14="http://schemas.microsoft.com/office/powerpoint/2010/main" val="28599576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Feb 14, 2020</a:t>
            </a:r>
          </a:p>
          <a:p>
            <a:endParaRPr lang="en-US" dirty="0"/>
          </a:p>
          <a:p>
            <a:r>
              <a:rPr lang="en-US" dirty="0"/>
              <a:t>This</a:t>
            </a:r>
            <a:r>
              <a:rPr lang="en-US" baseline="0" dirty="0"/>
              <a:t> was the stockpile dewatering area at the edge of the work pad.  In the back you can see that erosion controls were installed around the work zone during work pad construction.</a:t>
            </a:r>
            <a:endParaRPr lang="en-US" dirty="0"/>
          </a:p>
        </p:txBody>
      </p:sp>
      <p:sp>
        <p:nvSpPr>
          <p:cNvPr id="4" name="Slide Number Placeholder 3"/>
          <p:cNvSpPr>
            <a:spLocks noGrp="1"/>
          </p:cNvSpPr>
          <p:nvPr>
            <p:ph type="sldNum" sz="quarter" idx="10"/>
          </p:nvPr>
        </p:nvSpPr>
        <p:spPr/>
        <p:txBody>
          <a:bodyPr/>
          <a:lstStyle/>
          <a:p>
            <a:fld id="{2BAA3A9D-4879-49EA-AE16-DCB019FD887F}" type="slidenum">
              <a:rPr lang="en-US" smtClean="0"/>
              <a:t>27</a:t>
            </a:fld>
            <a:endParaRPr lang="en-US"/>
          </a:p>
        </p:txBody>
      </p:sp>
    </p:spTree>
    <p:extLst>
      <p:ext uri="{BB962C8B-B14F-4D97-AF65-F5344CB8AC3E}">
        <p14:creationId xmlns:p14="http://schemas.microsoft.com/office/powerpoint/2010/main" val="20358293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Feb 20, 2020</a:t>
            </a:r>
          </a:p>
          <a:p>
            <a:endParaRPr lang="en-US" dirty="0"/>
          </a:p>
          <a:p>
            <a:r>
              <a:rPr lang="en-US" dirty="0"/>
              <a:t>This photo shows the site being</a:t>
            </a:r>
            <a:r>
              <a:rPr lang="en-US" baseline="0" dirty="0"/>
              <a:t> cleared and prepared for excavation.</a:t>
            </a:r>
            <a:endParaRPr lang="en-US" dirty="0"/>
          </a:p>
        </p:txBody>
      </p:sp>
      <p:sp>
        <p:nvSpPr>
          <p:cNvPr id="4" name="Slide Number Placeholder 3"/>
          <p:cNvSpPr>
            <a:spLocks noGrp="1"/>
          </p:cNvSpPr>
          <p:nvPr>
            <p:ph type="sldNum" sz="quarter" idx="10"/>
          </p:nvPr>
        </p:nvSpPr>
        <p:spPr/>
        <p:txBody>
          <a:bodyPr/>
          <a:lstStyle/>
          <a:p>
            <a:fld id="{2BAA3A9D-4879-49EA-AE16-DCB019FD887F}" type="slidenum">
              <a:rPr lang="en-US" smtClean="0"/>
              <a:t>28</a:t>
            </a:fld>
            <a:endParaRPr lang="en-US"/>
          </a:p>
        </p:txBody>
      </p:sp>
    </p:spTree>
    <p:extLst>
      <p:ext uri="{BB962C8B-B14F-4D97-AF65-F5344CB8AC3E}">
        <p14:creationId xmlns:p14="http://schemas.microsoft.com/office/powerpoint/2010/main" val="25695819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March 9, 2020</a:t>
            </a:r>
          </a:p>
          <a:p>
            <a:endParaRPr lang="en-US" dirty="0"/>
          </a:p>
          <a:p>
            <a:r>
              <a:rPr lang="en-US" dirty="0"/>
              <a:t>Sand was brought in to stabilize</a:t>
            </a:r>
            <a:r>
              <a:rPr lang="en-US" baseline="0" dirty="0"/>
              <a:t> the ground to load and transport excavated soil to the stockpile dewatering area.</a:t>
            </a:r>
            <a:endParaRPr lang="en-US" dirty="0"/>
          </a:p>
        </p:txBody>
      </p:sp>
      <p:sp>
        <p:nvSpPr>
          <p:cNvPr id="4" name="Slide Number Placeholder 3"/>
          <p:cNvSpPr>
            <a:spLocks noGrp="1"/>
          </p:cNvSpPr>
          <p:nvPr>
            <p:ph type="sldNum" sz="quarter" idx="10"/>
          </p:nvPr>
        </p:nvSpPr>
        <p:spPr/>
        <p:txBody>
          <a:bodyPr/>
          <a:lstStyle/>
          <a:p>
            <a:fld id="{2BAA3A9D-4879-49EA-AE16-DCB019FD887F}" type="slidenum">
              <a:rPr lang="en-US" smtClean="0"/>
              <a:t>29</a:t>
            </a:fld>
            <a:endParaRPr lang="en-US"/>
          </a:p>
        </p:txBody>
      </p:sp>
    </p:spTree>
    <p:extLst>
      <p:ext uri="{BB962C8B-B14F-4D97-AF65-F5344CB8AC3E}">
        <p14:creationId xmlns:p14="http://schemas.microsoft.com/office/powerpoint/2010/main" val="33843828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March 9, 2020</a:t>
            </a:r>
          </a:p>
          <a:p>
            <a:endParaRPr lang="en-US" dirty="0"/>
          </a:p>
          <a:p>
            <a:r>
              <a:rPr lang="en-US" dirty="0"/>
              <a:t>Excavation began at farthest down-gradient point</a:t>
            </a:r>
            <a:r>
              <a:rPr lang="en-US" baseline="0" dirty="0"/>
              <a:t> and </a:t>
            </a:r>
            <a:r>
              <a:rPr lang="en-US" dirty="0"/>
              <a:t>was advanced down to or just below the water table.</a:t>
            </a:r>
            <a:r>
              <a:rPr lang="en-US" baseline="0" dirty="0"/>
              <a:t>  There was sporadic minimal sheen observed on groundwater.</a:t>
            </a:r>
            <a:endParaRPr lang="en-US" dirty="0"/>
          </a:p>
        </p:txBody>
      </p:sp>
      <p:sp>
        <p:nvSpPr>
          <p:cNvPr id="4" name="Slide Number Placeholder 3"/>
          <p:cNvSpPr>
            <a:spLocks noGrp="1"/>
          </p:cNvSpPr>
          <p:nvPr>
            <p:ph type="sldNum" sz="quarter" idx="10"/>
          </p:nvPr>
        </p:nvSpPr>
        <p:spPr/>
        <p:txBody>
          <a:bodyPr/>
          <a:lstStyle/>
          <a:p>
            <a:fld id="{2BAA3A9D-4879-49EA-AE16-DCB019FD887F}" type="slidenum">
              <a:rPr lang="en-US" smtClean="0"/>
              <a:t>30</a:t>
            </a:fld>
            <a:endParaRPr lang="en-US"/>
          </a:p>
        </p:txBody>
      </p:sp>
    </p:spTree>
    <p:extLst>
      <p:ext uri="{BB962C8B-B14F-4D97-AF65-F5344CB8AC3E}">
        <p14:creationId xmlns:p14="http://schemas.microsoft.com/office/powerpoint/2010/main" val="8579187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 19, 2020</a:t>
            </a:r>
          </a:p>
          <a:p>
            <a:endParaRPr lang="en-US" dirty="0"/>
          </a:p>
          <a:p>
            <a:r>
              <a:rPr lang="en-US" dirty="0"/>
              <a:t>The excavation progressed</a:t>
            </a:r>
            <a:r>
              <a:rPr lang="en-US" baseline="0" dirty="0"/>
              <a:t> quickly because it was not very deep.  The spring thaw added some water to the site</a:t>
            </a:r>
            <a:endParaRPr lang="en-US" dirty="0"/>
          </a:p>
        </p:txBody>
      </p:sp>
      <p:sp>
        <p:nvSpPr>
          <p:cNvPr id="4" name="Slide Number Placeholder 3"/>
          <p:cNvSpPr>
            <a:spLocks noGrp="1"/>
          </p:cNvSpPr>
          <p:nvPr>
            <p:ph type="sldNum" sz="quarter" idx="10"/>
          </p:nvPr>
        </p:nvSpPr>
        <p:spPr/>
        <p:txBody>
          <a:bodyPr/>
          <a:lstStyle/>
          <a:p>
            <a:fld id="{2BAA3A9D-4879-49EA-AE16-DCB019FD887F}" type="slidenum">
              <a:rPr lang="en-US" smtClean="0"/>
              <a:t>31</a:t>
            </a:fld>
            <a:endParaRPr lang="en-US"/>
          </a:p>
        </p:txBody>
      </p:sp>
    </p:spTree>
    <p:extLst>
      <p:ext uri="{BB962C8B-B14F-4D97-AF65-F5344CB8AC3E}">
        <p14:creationId xmlns:p14="http://schemas.microsoft.com/office/powerpoint/2010/main" val="42749117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April 22, 2020</a:t>
            </a:r>
          </a:p>
          <a:p>
            <a:endParaRPr lang="en-US" dirty="0"/>
          </a:p>
          <a:p>
            <a:r>
              <a:rPr lang="en-US" dirty="0"/>
              <a:t>This photo shows the completed,</a:t>
            </a:r>
            <a:r>
              <a:rPr lang="en-US" baseline="0" dirty="0"/>
              <a:t> and flooded, excavation. </a:t>
            </a:r>
            <a:r>
              <a:rPr lang="en-US" dirty="0"/>
              <a:t>The i</a:t>
            </a:r>
            <a:r>
              <a:rPr lang="en-US" baseline="0" dirty="0"/>
              <a:t>nterceptor trench is visible in foreground</a:t>
            </a:r>
            <a:endParaRPr lang="en-US" dirty="0"/>
          </a:p>
        </p:txBody>
      </p:sp>
      <p:sp>
        <p:nvSpPr>
          <p:cNvPr id="4" name="Slide Number Placeholder 3"/>
          <p:cNvSpPr>
            <a:spLocks noGrp="1"/>
          </p:cNvSpPr>
          <p:nvPr>
            <p:ph type="sldNum" sz="quarter" idx="10"/>
          </p:nvPr>
        </p:nvSpPr>
        <p:spPr/>
        <p:txBody>
          <a:bodyPr/>
          <a:lstStyle/>
          <a:p>
            <a:fld id="{2BAA3A9D-4879-49EA-AE16-DCB019FD887F}" type="slidenum">
              <a:rPr lang="en-US" smtClean="0"/>
              <a:t>32</a:t>
            </a:fld>
            <a:endParaRPr lang="en-US"/>
          </a:p>
        </p:txBody>
      </p:sp>
    </p:spTree>
    <p:extLst>
      <p:ext uri="{BB962C8B-B14F-4D97-AF65-F5344CB8AC3E}">
        <p14:creationId xmlns:p14="http://schemas.microsoft.com/office/powerpoint/2010/main" val="4274615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Apr 29, 2020</a:t>
            </a:r>
          </a:p>
          <a:p>
            <a:endParaRPr lang="en-US" dirty="0"/>
          </a:p>
          <a:p>
            <a:r>
              <a:rPr lang="en-US" dirty="0"/>
              <a:t>A week</a:t>
            </a:r>
            <a:r>
              <a:rPr lang="en-US" baseline="0" dirty="0"/>
              <a:t> later</a:t>
            </a:r>
            <a:r>
              <a:rPr lang="en-US" dirty="0"/>
              <a:t>, after the</a:t>
            </a:r>
            <a:r>
              <a:rPr lang="en-US" baseline="0" dirty="0"/>
              <a:t> results from the final excavation-endpoint soil samples were received, backfilling began with stone and gravel.</a:t>
            </a:r>
            <a:endParaRPr lang="en-US" dirty="0"/>
          </a:p>
        </p:txBody>
      </p:sp>
      <p:sp>
        <p:nvSpPr>
          <p:cNvPr id="4" name="Slide Number Placeholder 3"/>
          <p:cNvSpPr>
            <a:spLocks noGrp="1"/>
          </p:cNvSpPr>
          <p:nvPr>
            <p:ph type="sldNum" sz="quarter" idx="10"/>
          </p:nvPr>
        </p:nvSpPr>
        <p:spPr/>
        <p:txBody>
          <a:bodyPr/>
          <a:lstStyle/>
          <a:p>
            <a:fld id="{2BAA3A9D-4879-49EA-AE16-DCB019FD887F}" type="slidenum">
              <a:rPr lang="en-US" smtClean="0"/>
              <a:t>33</a:t>
            </a:fld>
            <a:endParaRPr lang="en-US"/>
          </a:p>
        </p:txBody>
      </p:sp>
    </p:spTree>
    <p:extLst>
      <p:ext uri="{BB962C8B-B14F-4D97-AF65-F5344CB8AC3E}">
        <p14:creationId xmlns:p14="http://schemas.microsoft.com/office/powerpoint/2010/main" val="1180321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Sept 1, 2020</a:t>
            </a:r>
          </a:p>
          <a:p>
            <a:endParaRPr lang="en-US" dirty="0"/>
          </a:p>
          <a:p>
            <a:r>
              <a:rPr lang="en-US" dirty="0"/>
              <a:t>This photo</a:t>
            </a:r>
            <a:r>
              <a:rPr lang="en-US" baseline="0" dirty="0"/>
              <a:t> shows the bulk of the b</a:t>
            </a:r>
            <a:r>
              <a:rPr lang="en-US" dirty="0"/>
              <a:t>ackfilling complete</a:t>
            </a:r>
            <a:r>
              <a:rPr lang="en-US" baseline="0" dirty="0"/>
              <a:t> and just waiting for final loam and seed and wetlands restoration.  To assess groundwater quality in the source area and surrounding the excavation area, the Consultant installed a network of monitoring wells within the source area and surrounding the site for groundwater monitoring. The locations of the monitoring wells were coordinated with NH DES.</a:t>
            </a:r>
            <a:endParaRPr lang="en-US" dirty="0"/>
          </a:p>
        </p:txBody>
      </p:sp>
      <p:sp>
        <p:nvSpPr>
          <p:cNvPr id="4" name="Slide Number Placeholder 3"/>
          <p:cNvSpPr>
            <a:spLocks noGrp="1"/>
          </p:cNvSpPr>
          <p:nvPr>
            <p:ph type="sldNum" sz="quarter" idx="10"/>
          </p:nvPr>
        </p:nvSpPr>
        <p:spPr/>
        <p:txBody>
          <a:bodyPr/>
          <a:lstStyle/>
          <a:p>
            <a:fld id="{2BAA3A9D-4879-49EA-AE16-DCB019FD887F}" type="slidenum">
              <a:rPr lang="en-US" smtClean="0"/>
              <a:t>34</a:t>
            </a:fld>
            <a:endParaRPr lang="en-US"/>
          </a:p>
        </p:txBody>
      </p:sp>
    </p:spTree>
    <p:extLst>
      <p:ext uri="{BB962C8B-B14F-4D97-AF65-F5344CB8AC3E}">
        <p14:creationId xmlns:p14="http://schemas.microsoft.com/office/powerpoint/2010/main" val="72318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Oct 15, 2020</a:t>
            </a:r>
          </a:p>
          <a:p>
            <a:endParaRPr lang="en-US" dirty="0"/>
          </a:p>
          <a:p>
            <a:r>
              <a:rPr lang="en-US" dirty="0"/>
              <a:t>Only</a:t>
            </a:r>
            <a:r>
              <a:rPr lang="en-US" baseline="0" dirty="0"/>
              <a:t> a small portion of the site was d</a:t>
            </a:r>
            <a:r>
              <a:rPr lang="en-US" dirty="0"/>
              <a:t>elineated as</a:t>
            </a:r>
            <a:r>
              <a:rPr lang="en-US" baseline="0" dirty="0"/>
              <a:t> w</a:t>
            </a:r>
            <a:r>
              <a:rPr lang="en-US" dirty="0"/>
              <a:t>etland.</a:t>
            </a:r>
            <a:r>
              <a:rPr lang="en-US" baseline="0" dirty="0"/>
              <a:t>  The Response Contractor installed some really nice red maples and shrubs</a:t>
            </a:r>
            <a:r>
              <a:rPr lang="en-US" dirty="0"/>
              <a:t> per the approved Wetlands Restoration Plan.  </a:t>
            </a:r>
          </a:p>
        </p:txBody>
      </p:sp>
      <p:sp>
        <p:nvSpPr>
          <p:cNvPr id="4" name="Slide Number Placeholder 3"/>
          <p:cNvSpPr>
            <a:spLocks noGrp="1"/>
          </p:cNvSpPr>
          <p:nvPr>
            <p:ph type="sldNum" sz="quarter" idx="10"/>
          </p:nvPr>
        </p:nvSpPr>
        <p:spPr/>
        <p:txBody>
          <a:bodyPr/>
          <a:lstStyle/>
          <a:p>
            <a:fld id="{2BAA3A9D-4879-49EA-AE16-DCB019FD887F}" type="slidenum">
              <a:rPr lang="en-US" smtClean="0"/>
              <a:t>35</a:t>
            </a:fld>
            <a:endParaRPr lang="en-US"/>
          </a:p>
        </p:txBody>
      </p:sp>
    </p:spTree>
    <p:extLst>
      <p:ext uri="{BB962C8B-B14F-4D97-AF65-F5344CB8AC3E}">
        <p14:creationId xmlns:p14="http://schemas.microsoft.com/office/powerpoint/2010/main" val="40915492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thought</a:t>
            </a:r>
            <a:r>
              <a:rPr lang="en-US" baseline="0" dirty="0"/>
              <a:t> this was a neat visual – here is a Before aerial image of the accident site.</a:t>
            </a:r>
            <a:endParaRPr lang="en-US" dirty="0"/>
          </a:p>
        </p:txBody>
      </p:sp>
      <p:sp>
        <p:nvSpPr>
          <p:cNvPr id="4" name="Slide Number Placeholder 3"/>
          <p:cNvSpPr>
            <a:spLocks noGrp="1"/>
          </p:cNvSpPr>
          <p:nvPr>
            <p:ph type="sldNum" sz="quarter" idx="10"/>
          </p:nvPr>
        </p:nvSpPr>
        <p:spPr/>
        <p:txBody>
          <a:bodyPr/>
          <a:lstStyle/>
          <a:p>
            <a:fld id="{2BAA3A9D-4879-49EA-AE16-DCB019FD887F}" type="slidenum">
              <a:rPr lang="en-US" smtClean="0"/>
              <a:t>36</a:t>
            </a:fld>
            <a:endParaRPr lang="en-US"/>
          </a:p>
        </p:txBody>
      </p:sp>
    </p:spTree>
    <p:extLst>
      <p:ext uri="{BB962C8B-B14F-4D97-AF65-F5344CB8AC3E}">
        <p14:creationId xmlns:p14="http://schemas.microsoft.com/office/powerpoint/2010/main" val="34014981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here is the After image at the</a:t>
            </a:r>
            <a:r>
              <a:rPr lang="en-US" baseline="0" dirty="0"/>
              <a:t> same scale.</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total,</a:t>
            </a:r>
            <a:r>
              <a:rPr lang="en-US" baseline="0" dirty="0"/>
              <a:t> 3,373 tons of gasoline-impacted soil was excavated from the site and sent off for landfilling.  6,900 gallons of gasoline and gas/water mix were recovered from the site.  19 post-excavation samples showed that most of the impacts were removed, with the exception of some low-level Soil Remediation Standard violations along the edge of the roadway embankment.  The roadway embankments could not be disturbed much, per NH DOT.  At the completion of the project the work pad, access ramps, and crash protections were removed.</a:t>
            </a:r>
            <a:endParaRPr lang="en-US" dirty="0"/>
          </a:p>
          <a:p>
            <a:endParaRPr lang="en-US" dirty="0"/>
          </a:p>
        </p:txBody>
      </p:sp>
      <p:sp>
        <p:nvSpPr>
          <p:cNvPr id="4" name="Slide Number Placeholder 3"/>
          <p:cNvSpPr>
            <a:spLocks noGrp="1"/>
          </p:cNvSpPr>
          <p:nvPr>
            <p:ph type="sldNum" sz="quarter" idx="10"/>
          </p:nvPr>
        </p:nvSpPr>
        <p:spPr/>
        <p:txBody>
          <a:bodyPr/>
          <a:lstStyle/>
          <a:p>
            <a:fld id="{2BAA3A9D-4879-49EA-AE16-DCB019FD887F}" type="slidenum">
              <a:rPr lang="en-US" smtClean="0"/>
              <a:t>37</a:t>
            </a:fld>
            <a:endParaRPr lang="en-US"/>
          </a:p>
        </p:txBody>
      </p:sp>
    </p:spTree>
    <p:extLst>
      <p:ext uri="{BB962C8B-B14F-4D97-AF65-F5344CB8AC3E}">
        <p14:creationId xmlns:p14="http://schemas.microsoft.com/office/powerpoint/2010/main" val="22699140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a:t>
            </a:r>
            <a:r>
              <a:rPr lang="en-US" baseline="0" dirty="0"/>
              <a:t> Monitoring wells were installed and two rounds of samples were collected for laboratory analysis.  The results indicated that select VOC’s were present at concentrations above the Ambient Groundwater Quality Standards in the source area only.  Select PFAS compounds were detected in source area and in </a:t>
            </a:r>
            <a:r>
              <a:rPr lang="en-US" baseline="0" dirty="0" err="1"/>
              <a:t>downgradient</a:t>
            </a:r>
            <a:r>
              <a:rPr lang="en-US" baseline="0" dirty="0"/>
              <a:t> wells, but at concentrations below their applicable AGQS.  Surface Water samples were collected from repeatable locations along the stream located north and east of the site.  No petroleum, compounds detected, but some PFAS compounds were detected in the down-gradient surface water sample location.  I will note that there currently are no surface water standards for PFAS compounds.</a:t>
            </a:r>
            <a:endParaRPr lang="en-US" dirty="0"/>
          </a:p>
        </p:txBody>
      </p:sp>
      <p:sp>
        <p:nvSpPr>
          <p:cNvPr id="4" name="Slide Number Placeholder 3"/>
          <p:cNvSpPr>
            <a:spLocks noGrp="1"/>
          </p:cNvSpPr>
          <p:nvPr>
            <p:ph type="sldNum" sz="quarter" idx="10"/>
          </p:nvPr>
        </p:nvSpPr>
        <p:spPr/>
        <p:txBody>
          <a:bodyPr/>
          <a:lstStyle/>
          <a:p>
            <a:fld id="{2BAA3A9D-4879-49EA-AE16-DCB019FD887F}" type="slidenum">
              <a:rPr lang="en-US" smtClean="0"/>
              <a:t>38</a:t>
            </a:fld>
            <a:endParaRPr lang="en-US"/>
          </a:p>
        </p:txBody>
      </p:sp>
    </p:spTree>
    <p:extLst>
      <p:ext uri="{BB962C8B-B14F-4D97-AF65-F5344CB8AC3E}">
        <p14:creationId xmlns:p14="http://schemas.microsoft.com/office/powerpoint/2010/main" val="311386045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the</a:t>
            </a:r>
            <a:r>
              <a:rPr lang="en-US" baseline="0" dirty="0"/>
              <a:t> Initial Response Action phase of excavation and restoration was completed, project management at NH DES shifted from Spill Response to the Petroleum Remediation Section for additional monitoring and investigation work.  Additional rounds of groundwater monitoring have been requested by NH DES, and the SRS violations that remain along the roadway embankment will need to be addressed.</a:t>
            </a:r>
            <a:endParaRPr lang="en-US" dirty="0"/>
          </a:p>
        </p:txBody>
      </p:sp>
      <p:sp>
        <p:nvSpPr>
          <p:cNvPr id="4" name="Slide Number Placeholder 3"/>
          <p:cNvSpPr>
            <a:spLocks noGrp="1"/>
          </p:cNvSpPr>
          <p:nvPr>
            <p:ph type="sldNum" sz="quarter" idx="10"/>
          </p:nvPr>
        </p:nvSpPr>
        <p:spPr/>
        <p:txBody>
          <a:bodyPr/>
          <a:lstStyle/>
          <a:p>
            <a:fld id="{2BAA3A9D-4879-49EA-AE16-DCB019FD887F}" type="slidenum">
              <a:rPr lang="en-US" smtClean="0"/>
              <a:t>39</a:t>
            </a:fld>
            <a:endParaRPr lang="en-US"/>
          </a:p>
        </p:txBody>
      </p:sp>
    </p:spTree>
    <p:extLst>
      <p:ext uri="{BB962C8B-B14F-4D97-AF65-F5344CB8AC3E}">
        <p14:creationId xmlns:p14="http://schemas.microsoft.com/office/powerpoint/2010/main" val="248637605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I open up for questions, I wanted to take the chance</a:t>
            </a:r>
            <a:r>
              <a:rPr lang="en-US" baseline="0" dirty="0"/>
              <a:t> to give a few shout-outs.  First, a thank you to all of the first responders who showed up that night and prevented a catastrophic fire from erupting.  We do a lot of business with them and they work hard to keep us safe.  JP Noonan stepped up to the plate right out of the gate to make sure that clean-up efforts began immediately, despite the accident not being their driver’s fault.  St. </a:t>
            </a:r>
            <a:r>
              <a:rPr lang="en-US" baseline="0" dirty="0" err="1"/>
              <a:t>Germain</a:t>
            </a:r>
            <a:r>
              <a:rPr lang="en-US" baseline="0" dirty="0"/>
              <a:t> did a lot of work coordinating with two state agencies, the contractor, and the RP to get the clean-up completed.  But I think Clean Harbors had the hardest job – the foreman and laborers spent their winter and spring dealing with a messy gasoline spill in a pretty wet area right alongside a busy roadway.</a:t>
            </a:r>
            <a:endParaRPr lang="en-US" dirty="0"/>
          </a:p>
        </p:txBody>
      </p:sp>
      <p:sp>
        <p:nvSpPr>
          <p:cNvPr id="4" name="Slide Number Placeholder 3"/>
          <p:cNvSpPr>
            <a:spLocks noGrp="1"/>
          </p:cNvSpPr>
          <p:nvPr>
            <p:ph type="sldNum" sz="quarter" idx="10"/>
          </p:nvPr>
        </p:nvSpPr>
        <p:spPr/>
        <p:txBody>
          <a:bodyPr/>
          <a:lstStyle/>
          <a:p>
            <a:fld id="{2BAA3A9D-4879-49EA-AE16-DCB019FD887F}" type="slidenum">
              <a:rPr lang="en-US" smtClean="0"/>
              <a:t>40</a:t>
            </a:fld>
            <a:endParaRPr lang="en-US"/>
          </a:p>
        </p:txBody>
      </p:sp>
    </p:spTree>
    <p:extLst>
      <p:ext uri="{BB962C8B-B14F-4D97-AF65-F5344CB8AC3E}">
        <p14:creationId xmlns:p14="http://schemas.microsoft.com/office/powerpoint/2010/main" val="1861289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that, here is my contact</a:t>
            </a:r>
            <a:r>
              <a:rPr lang="en-US" baseline="0" dirty="0"/>
              <a:t> information, and </a:t>
            </a:r>
            <a:r>
              <a:rPr lang="en-US" dirty="0"/>
              <a:t>I’ll open</a:t>
            </a:r>
            <a:r>
              <a:rPr lang="en-US" baseline="0" dirty="0"/>
              <a:t> the floor to questions.</a:t>
            </a:r>
          </a:p>
        </p:txBody>
      </p:sp>
      <p:sp>
        <p:nvSpPr>
          <p:cNvPr id="4" name="Slide Number Placeholder 3"/>
          <p:cNvSpPr>
            <a:spLocks noGrp="1"/>
          </p:cNvSpPr>
          <p:nvPr>
            <p:ph type="sldNum" sz="quarter" idx="10"/>
          </p:nvPr>
        </p:nvSpPr>
        <p:spPr/>
        <p:txBody>
          <a:bodyPr/>
          <a:lstStyle/>
          <a:p>
            <a:fld id="{2BAA3A9D-4879-49EA-AE16-DCB019FD887F}" type="slidenum">
              <a:rPr lang="en-US" smtClean="0"/>
              <a:t>41</a:t>
            </a:fld>
            <a:endParaRPr lang="en-US"/>
          </a:p>
        </p:txBody>
      </p:sp>
    </p:spTree>
    <p:extLst>
      <p:ext uri="{BB962C8B-B14F-4D97-AF65-F5344CB8AC3E}">
        <p14:creationId xmlns:p14="http://schemas.microsoft.com/office/powerpoint/2010/main" val="37958697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73674A3-5000-474E-8EBD-2D29AA4FBAE0}" type="datetime1">
              <a:rPr lang="en-US" smtClean="0"/>
              <a:t>3/30/2022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84BA68-B30C-49D4-AFCA-8E5DC13B6092}" type="slidenum">
              <a:rPr lang="en-US" smtClean="0"/>
              <a:t>‹#›</a:t>
            </a:fld>
            <a:endParaRPr lang="en-US"/>
          </a:p>
        </p:txBody>
      </p:sp>
    </p:spTree>
    <p:extLst>
      <p:ext uri="{BB962C8B-B14F-4D97-AF65-F5344CB8AC3E}">
        <p14:creationId xmlns:p14="http://schemas.microsoft.com/office/powerpoint/2010/main" val="34277756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763BB8-7269-4006-AB09-007867469243}" type="datetime1">
              <a:rPr lang="en-US" smtClean="0"/>
              <a:t>3/30/2022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84BA68-B30C-49D4-AFCA-8E5DC13B6092}" type="slidenum">
              <a:rPr lang="en-US" smtClean="0"/>
              <a:t>‹#›</a:t>
            </a:fld>
            <a:endParaRPr lang="en-US"/>
          </a:p>
        </p:txBody>
      </p:sp>
    </p:spTree>
    <p:extLst>
      <p:ext uri="{BB962C8B-B14F-4D97-AF65-F5344CB8AC3E}">
        <p14:creationId xmlns:p14="http://schemas.microsoft.com/office/powerpoint/2010/main" val="23937995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57C3BB9-1551-41A7-877E-575A01999970}" type="datetime1">
              <a:rPr lang="en-US" smtClean="0"/>
              <a:t>3/30/2022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84BA68-B30C-49D4-AFCA-8E5DC13B6092}" type="slidenum">
              <a:rPr lang="en-US" smtClean="0"/>
              <a:t>‹#›</a:t>
            </a:fld>
            <a:endParaRPr lang="en-US"/>
          </a:p>
        </p:txBody>
      </p:sp>
    </p:spTree>
    <p:extLst>
      <p:ext uri="{BB962C8B-B14F-4D97-AF65-F5344CB8AC3E}">
        <p14:creationId xmlns:p14="http://schemas.microsoft.com/office/powerpoint/2010/main" val="2506671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F7DD960-59B9-4176-B911-B67593C35ECC}" type="datetime1">
              <a:rPr lang="en-US" smtClean="0"/>
              <a:t>3/30/2022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84BA68-B30C-49D4-AFCA-8E5DC13B6092}" type="slidenum">
              <a:rPr lang="en-US" smtClean="0"/>
              <a:t>‹#›</a:t>
            </a:fld>
            <a:endParaRPr lang="en-US"/>
          </a:p>
        </p:txBody>
      </p:sp>
    </p:spTree>
    <p:extLst>
      <p:ext uri="{BB962C8B-B14F-4D97-AF65-F5344CB8AC3E}">
        <p14:creationId xmlns:p14="http://schemas.microsoft.com/office/powerpoint/2010/main" val="24619782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9E80A18-B655-4529-B9F9-E9BC7B91BBA9}" type="datetime1">
              <a:rPr lang="en-US" smtClean="0"/>
              <a:t>3/30/2022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84BA68-B30C-49D4-AFCA-8E5DC13B6092}" type="slidenum">
              <a:rPr lang="en-US" smtClean="0"/>
              <a:t>‹#›</a:t>
            </a:fld>
            <a:endParaRPr lang="en-US"/>
          </a:p>
        </p:txBody>
      </p:sp>
    </p:spTree>
    <p:extLst>
      <p:ext uri="{BB962C8B-B14F-4D97-AF65-F5344CB8AC3E}">
        <p14:creationId xmlns:p14="http://schemas.microsoft.com/office/powerpoint/2010/main" val="2399878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851E77E-BEFB-41FD-AFDB-5412D3534EEC}" type="datetime1">
              <a:rPr lang="en-US" smtClean="0"/>
              <a:t>3/30/2022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84BA68-B30C-49D4-AFCA-8E5DC13B6092}" type="slidenum">
              <a:rPr lang="en-US" smtClean="0"/>
              <a:t>‹#›</a:t>
            </a:fld>
            <a:endParaRPr lang="en-US"/>
          </a:p>
        </p:txBody>
      </p:sp>
    </p:spTree>
    <p:extLst>
      <p:ext uri="{BB962C8B-B14F-4D97-AF65-F5344CB8AC3E}">
        <p14:creationId xmlns:p14="http://schemas.microsoft.com/office/powerpoint/2010/main" val="21523286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0EECC6-7E1A-46BE-9F1F-6C443C8D2193}" type="datetime1">
              <a:rPr lang="en-US" smtClean="0"/>
              <a:t>3/30/2022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84BA68-B30C-49D4-AFCA-8E5DC13B6092}" type="slidenum">
              <a:rPr lang="en-US" smtClean="0"/>
              <a:t>‹#›</a:t>
            </a:fld>
            <a:endParaRPr lang="en-US"/>
          </a:p>
        </p:txBody>
      </p:sp>
    </p:spTree>
    <p:extLst>
      <p:ext uri="{BB962C8B-B14F-4D97-AF65-F5344CB8AC3E}">
        <p14:creationId xmlns:p14="http://schemas.microsoft.com/office/powerpoint/2010/main" val="23502221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9694E03-7949-46AC-AD40-AE74B0DEC8C9}" type="datetime1">
              <a:rPr lang="en-US" smtClean="0"/>
              <a:t>3/30/2022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84BA68-B30C-49D4-AFCA-8E5DC13B6092}" type="slidenum">
              <a:rPr lang="en-US" smtClean="0"/>
              <a:t>‹#›</a:t>
            </a:fld>
            <a:endParaRPr lang="en-US"/>
          </a:p>
        </p:txBody>
      </p:sp>
    </p:spTree>
    <p:extLst>
      <p:ext uri="{BB962C8B-B14F-4D97-AF65-F5344CB8AC3E}">
        <p14:creationId xmlns:p14="http://schemas.microsoft.com/office/powerpoint/2010/main" val="35904316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78CFE74-D078-4C4B-A4AE-6D007CFE37AE}" type="datetime1">
              <a:rPr lang="en-US" smtClean="0"/>
              <a:t>3/30/2022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84BA68-B30C-49D4-AFCA-8E5DC13B6092}" type="slidenum">
              <a:rPr lang="en-US" smtClean="0"/>
              <a:t>‹#›</a:t>
            </a:fld>
            <a:endParaRPr lang="en-US"/>
          </a:p>
        </p:txBody>
      </p:sp>
    </p:spTree>
    <p:extLst>
      <p:ext uri="{BB962C8B-B14F-4D97-AF65-F5344CB8AC3E}">
        <p14:creationId xmlns:p14="http://schemas.microsoft.com/office/powerpoint/2010/main" val="3305628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C8B9CB4-CBF5-4197-BC02-1BD2ABA1BA30}" type="datetime1">
              <a:rPr lang="en-US" smtClean="0"/>
              <a:t>3/30/2022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84BA68-B30C-49D4-AFCA-8E5DC13B6092}" type="slidenum">
              <a:rPr lang="en-US" smtClean="0"/>
              <a:t>‹#›</a:t>
            </a:fld>
            <a:endParaRPr lang="en-US"/>
          </a:p>
        </p:txBody>
      </p:sp>
    </p:spTree>
    <p:extLst>
      <p:ext uri="{BB962C8B-B14F-4D97-AF65-F5344CB8AC3E}">
        <p14:creationId xmlns:p14="http://schemas.microsoft.com/office/powerpoint/2010/main" val="20022230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6EAEA1A-438D-41B6-A3E1-2E17AD9218C4}" type="datetime1">
              <a:rPr lang="en-US" smtClean="0"/>
              <a:t>3/30/2022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84BA68-B30C-49D4-AFCA-8E5DC13B6092}" type="slidenum">
              <a:rPr lang="en-US" smtClean="0"/>
              <a:t>‹#›</a:t>
            </a:fld>
            <a:endParaRPr lang="en-US"/>
          </a:p>
        </p:txBody>
      </p:sp>
    </p:spTree>
    <p:extLst>
      <p:ext uri="{BB962C8B-B14F-4D97-AF65-F5344CB8AC3E}">
        <p14:creationId xmlns:p14="http://schemas.microsoft.com/office/powerpoint/2010/main" val="35232171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5E5318-B5F7-4507-8C6A-9E3B9B8C6D0F}" type="datetime1">
              <a:rPr lang="en-US" smtClean="0"/>
              <a:t>3/30/2022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84BA68-B30C-49D4-AFCA-8E5DC13B6092}" type="slidenum">
              <a:rPr lang="en-US" smtClean="0"/>
              <a:t>‹#›</a:t>
            </a:fld>
            <a:endParaRPr lang="en-US"/>
          </a:p>
        </p:txBody>
      </p:sp>
    </p:spTree>
    <p:extLst>
      <p:ext uri="{BB962C8B-B14F-4D97-AF65-F5344CB8AC3E}">
        <p14:creationId xmlns:p14="http://schemas.microsoft.com/office/powerpoint/2010/main" val="38943480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image" Target="../media/image32.jpg"/><Relationship Id="rId4" Type="http://schemas.openxmlformats.org/officeDocument/2006/relationships/image" Target="../media/image31.jpg"/></Relationships>
</file>

<file path=ppt/slides/_rels/slide41.xml.rels><?xml version="1.0" encoding="UTF-8" standalone="yes"?>
<Relationships xmlns="http://schemas.openxmlformats.org/package/2006/relationships"><Relationship Id="rId3" Type="http://schemas.openxmlformats.org/officeDocument/2006/relationships/hyperlink" Target="mailto:Christopher.B.Wood@des.nh.gov" TargetMode="External"/><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2000" b="-11000"/>
          </a:stretch>
        </a:blipFill>
        <a:effectLst/>
      </p:bgPr>
    </p:bg>
    <p:spTree>
      <p:nvGrpSpPr>
        <p:cNvPr id="1" name=""/>
        <p:cNvGrpSpPr/>
        <p:nvPr/>
      </p:nvGrpSpPr>
      <p:grpSpPr>
        <a:xfrm>
          <a:off x="0" y="0"/>
          <a:ext cx="0" cy="0"/>
          <a:chOff x="0" y="0"/>
          <a:chExt cx="0" cy="0"/>
        </a:xfrm>
      </p:grpSpPr>
      <p:sp>
        <p:nvSpPr>
          <p:cNvPr id="2" name="TextBox 1"/>
          <p:cNvSpPr txBox="1"/>
          <p:nvPr/>
        </p:nvSpPr>
        <p:spPr>
          <a:xfrm>
            <a:off x="0" y="0"/>
            <a:ext cx="12191999" cy="1645920"/>
          </a:xfrm>
          <a:prstGeom prst="rect">
            <a:avLst/>
          </a:prstGeom>
          <a:solidFill>
            <a:schemeClr val="accent6">
              <a:lumMod val="75000"/>
            </a:schemeClr>
          </a:solidFill>
        </p:spPr>
        <p:txBody>
          <a:bodyPr wrap="square" rtlCol="0" anchor="t">
            <a:spAutoFit/>
          </a:bodyPr>
          <a:lstStyle/>
          <a:p>
            <a:pPr algn="ctr"/>
            <a:r>
              <a:rPr lang="en-US" sz="2000" dirty="0">
                <a:solidFill>
                  <a:schemeClr val="bg1"/>
                </a:solidFill>
                <a:latin typeface="Arial Rounded MT Bold" panose="020F0704030504030204" pitchFamily="34" charset="0"/>
              </a:rPr>
              <a:t>Case Study:</a:t>
            </a:r>
          </a:p>
          <a:p>
            <a:pPr algn="ctr"/>
            <a:r>
              <a:rPr lang="en-US" sz="3000" dirty="0">
                <a:solidFill>
                  <a:schemeClr val="bg1"/>
                </a:solidFill>
                <a:latin typeface="Arial Rounded MT Bold" panose="020F0704030504030204" pitchFamily="34" charset="0"/>
              </a:rPr>
              <a:t>Gasoline Tanker Roll-Over</a:t>
            </a:r>
          </a:p>
          <a:p>
            <a:pPr algn="ctr"/>
            <a:r>
              <a:rPr lang="en-US" sz="3000" dirty="0">
                <a:solidFill>
                  <a:schemeClr val="bg1"/>
                </a:solidFill>
                <a:latin typeface="Arial Rounded MT Bold" panose="020F0704030504030204" pitchFamily="34" charset="0"/>
              </a:rPr>
              <a:t>Initial Response Actions and Restoration</a:t>
            </a:r>
          </a:p>
          <a:p>
            <a:pPr algn="ctr"/>
            <a:r>
              <a:rPr lang="en-US" sz="2000" dirty="0">
                <a:solidFill>
                  <a:schemeClr val="bg1"/>
                </a:solidFill>
                <a:latin typeface="Arial Rounded MT Bold" panose="020F0704030504030204" pitchFamily="34" charset="0"/>
              </a:rPr>
              <a:t>NH Route 101, Epping, NH</a:t>
            </a:r>
            <a:endParaRPr lang="en-US" sz="1400" dirty="0">
              <a:solidFill>
                <a:schemeClr val="bg1"/>
              </a:solidFill>
              <a:latin typeface="Arial Rounded MT Bold" panose="020F0704030504030204" pitchFamily="34" charset="0"/>
            </a:endParaRPr>
          </a:p>
        </p:txBody>
      </p:sp>
      <p:sp>
        <p:nvSpPr>
          <p:cNvPr id="8" name="TextBox 7"/>
          <p:cNvSpPr txBox="1"/>
          <p:nvPr/>
        </p:nvSpPr>
        <p:spPr>
          <a:xfrm>
            <a:off x="0" y="5229833"/>
            <a:ext cx="12192000" cy="1645920"/>
          </a:xfrm>
          <a:prstGeom prst="rect">
            <a:avLst/>
          </a:prstGeom>
          <a:solidFill>
            <a:schemeClr val="accent6">
              <a:lumMod val="75000"/>
            </a:schemeClr>
          </a:solidFill>
        </p:spPr>
        <p:txBody>
          <a:bodyPr wrap="square" rtlCol="0" anchor="ctr">
            <a:spAutoFit/>
          </a:bodyPr>
          <a:lstStyle/>
          <a:p>
            <a:pPr algn="r"/>
            <a:r>
              <a:rPr lang="en-US" sz="2800" dirty="0">
                <a:solidFill>
                  <a:schemeClr val="bg1"/>
                </a:solidFill>
              </a:rPr>
              <a:t>Chris Wood</a:t>
            </a:r>
          </a:p>
          <a:p>
            <a:pPr algn="r"/>
            <a:r>
              <a:rPr lang="en-US" sz="2000" dirty="0">
                <a:solidFill>
                  <a:schemeClr val="bg1"/>
                </a:solidFill>
              </a:rPr>
              <a:t>New Hampshire Department of Environmental Services</a:t>
            </a:r>
          </a:p>
          <a:p>
            <a:pPr algn="r"/>
            <a:r>
              <a:rPr lang="en-US" sz="2000" dirty="0">
                <a:solidFill>
                  <a:schemeClr val="bg1"/>
                </a:solidFill>
              </a:rPr>
              <a:t>Spill Response &amp; Complaint Investigation Section</a:t>
            </a: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485" y="5362607"/>
            <a:ext cx="2397293" cy="1380371"/>
          </a:xfrm>
          <a:prstGeom prst="rect">
            <a:avLst/>
          </a:prstGeom>
        </p:spPr>
      </p:pic>
    </p:spTree>
    <p:extLst>
      <p:ext uri="{BB962C8B-B14F-4D97-AF65-F5344CB8AC3E}">
        <p14:creationId xmlns:p14="http://schemas.microsoft.com/office/powerpoint/2010/main" val="3734720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4" name="TextBox 3"/>
          <p:cNvSpPr txBox="1"/>
          <p:nvPr/>
        </p:nvSpPr>
        <p:spPr>
          <a:xfrm>
            <a:off x="291008" y="228600"/>
            <a:ext cx="11198159" cy="584775"/>
          </a:xfrm>
          <a:prstGeom prst="rect">
            <a:avLst/>
          </a:prstGeom>
          <a:noFill/>
        </p:spPr>
        <p:txBody>
          <a:bodyPr wrap="square" rtlCol="0">
            <a:spAutoFit/>
          </a:bodyPr>
          <a:lstStyle/>
          <a:p>
            <a:r>
              <a:rPr lang="en-US" sz="3200" b="1" dirty="0">
                <a:latin typeface="Arial" panose="020B0604020202020204" pitchFamily="34" charset="0"/>
                <a:cs typeface="Arial" panose="020B0604020202020204" pitchFamily="34" charset="0"/>
              </a:rPr>
              <a:t>December 16, 2019</a:t>
            </a:r>
          </a:p>
        </p:txBody>
      </p:sp>
      <p:sp>
        <p:nvSpPr>
          <p:cNvPr id="3" name="Slide Number Placeholder 2"/>
          <p:cNvSpPr>
            <a:spLocks noGrp="1"/>
          </p:cNvSpPr>
          <p:nvPr>
            <p:ph type="sldNum" sz="quarter" idx="12"/>
          </p:nvPr>
        </p:nvSpPr>
        <p:spPr>
          <a:xfrm>
            <a:off x="9309847" y="6427434"/>
            <a:ext cx="2743200" cy="365125"/>
          </a:xfrm>
        </p:spPr>
        <p:txBody>
          <a:bodyPr/>
          <a:lstStyle/>
          <a:p>
            <a:fld id="{7384BA68-B30C-49D4-AFCA-8E5DC13B6092}" type="slidenum">
              <a:rPr lang="en-US" sz="1600" smtClean="0">
                <a:solidFill>
                  <a:schemeClr val="bg1"/>
                </a:solidFill>
              </a:rPr>
              <a:t>2</a:t>
            </a:fld>
            <a:endParaRPr lang="en-US" sz="1600" dirty="0">
              <a:solidFill>
                <a:schemeClr val="bg1"/>
              </a:solidFill>
            </a:endParaRPr>
          </a:p>
        </p:txBody>
      </p:sp>
      <p:sp>
        <p:nvSpPr>
          <p:cNvPr id="2" name="TextBox 1"/>
          <p:cNvSpPr txBox="1"/>
          <p:nvPr/>
        </p:nvSpPr>
        <p:spPr>
          <a:xfrm>
            <a:off x="869679" y="1485444"/>
            <a:ext cx="11506373" cy="5001369"/>
          </a:xfrm>
          <a:prstGeom prst="rect">
            <a:avLst/>
          </a:prstGeom>
          <a:noFill/>
        </p:spPr>
        <p:txBody>
          <a:bodyPr wrap="square" rtlCol="0">
            <a:spAutoFit/>
          </a:bodyPr>
          <a:lstStyle/>
          <a:p>
            <a:r>
              <a:rPr lang="en-US" sz="2800" dirty="0"/>
              <a:t>Notification from NH State Police received 8:20pm</a:t>
            </a:r>
          </a:p>
          <a:p>
            <a:endParaRPr lang="en-US" dirty="0"/>
          </a:p>
          <a:p>
            <a:endParaRPr lang="en-US" dirty="0"/>
          </a:p>
          <a:p>
            <a:pPr marL="914400" lvl="1" indent="-457200">
              <a:buFont typeface="Arial" panose="020B0604020202020204" pitchFamily="34" charset="0"/>
              <a:buChar char="•"/>
            </a:pPr>
            <a:r>
              <a:rPr lang="en-US" sz="2400" dirty="0"/>
              <a:t>“Gasoline gushing out like an open fire hydrant”</a:t>
            </a:r>
          </a:p>
          <a:p>
            <a:pPr marL="914400" lvl="1" indent="-457200">
              <a:buFont typeface="Arial" panose="020B0604020202020204" pitchFamily="34" charset="0"/>
              <a:buChar char="•"/>
            </a:pPr>
            <a:endParaRPr lang="en-US" sz="2400" dirty="0"/>
          </a:p>
          <a:p>
            <a:pPr marL="914400" lvl="1" indent="-457200">
              <a:buFont typeface="Arial" panose="020B0604020202020204" pitchFamily="34" charset="0"/>
              <a:buChar char="•"/>
            </a:pPr>
            <a:r>
              <a:rPr lang="en-US" sz="2400" dirty="0"/>
              <a:t>11,000-gallon capacity</a:t>
            </a:r>
          </a:p>
          <a:p>
            <a:pPr marL="914400" lvl="1" indent="-457200">
              <a:buFont typeface="Arial" panose="020B0604020202020204" pitchFamily="34" charset="0"/>
              <a:buChar char="•"/>
            </a:pPr>
            <a:endParaRPr lang="en-US" sz="2400" dirty="0"/>
          </a:p>
          <a:p>
            <a:pPr marL="914400" lvl="1" indent="-457200">
              <a:buFont typeface="Arial" panose="020B0604020202020204" pitchFamily="34" charset="0"/>
              <a:buChar char="•"/>
            </a:pPr>
            <a:r>
              <a:rPr lang="en-US" sz="2400" dirty="0"/>
              <a:t>Multiple Fire Departments on scene</a:t>
            </a:r>
          </a:p>
          <a:p>
            <a:pPr marL="914400" lvl="1" indent="-457200">
              <a:buFont typeface="Arial" panose="020B0604020202020204" pitchFamily="34" charset="0"/>
              <a:buChar char="•"/>
            </a:pPr>
            <a:endParaRPr lang="en-US" sz="2400" dirty="0"/>
          </a:p>
          <a:p>
            <a:pPr marL="914400" lvl="1" indent="-457200">
              <a:buFont typeface="Arial" panose="020B0604020202020204" pitchFamily="34" charset="0"/>
              <a:buChar char="•"/>
            </a:pPr>
            <a:r>
              <a:rPr lang="en-US" sz="2400" dirty="0"/>
              <a:t>Emergency Response Contractor dispatched</a:t>
            </a:r>
          </a:p>
          <a:p>
            <a:pPr lvl="1"/>
            <a:endParaRPr lang="en-US" sz="2400" dirty="0"/>
          </a:p>
          <a:p>
            <a:pPr marL="914400" lvl="1" indent="-457200">
              <a:buFont typeface="Arial" panose="020B0604020202020204" pitchFamily="34" charset="0"/>
              <a:buChar char="•"/>
            </a:pPr>
            <a:r>
              <a:rPr lang="en-US" sz="2400" dirty="0"/>
              <a:t>Spill into wet wooded area</a:t>
            </a:r>
          </a:p>
          <a:p>
            <a:pPr lvl="1"/>
            <a:endParaRPr lang="en-US" sz="1100" dirty="0"/>
          </a:p>
          <a:p>
            <a:pPr marL="457200" indent="-457200">
              <a:buFont typeface="Arial" panose="020B0604020202020204" pitchFamily="34" charset="0"/>
              <a:buChar char="•"/>
            </a:pPr>
            <a:endParaRPr lang="en-US" sz="2800" dirty="0"/>
          </a:p>
        </p:txBody>
      </p:sp>
    </p:spTree>
    <p:extLst>
      <p:ext uri="{BB962C8B-B14F-4D97-AF65-F5344CB8AC3E}">
        <p14:creationId xmlns:p14="http://schemas.microsoft.com/office/powerpoint/2010/main" val="552823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384BA68-B30C-49D4-AFCA-8E5DC13B6092}" type="slidenum">
              <a:rPr lang="en-US" smtClean="0"/>
              <a:t>3</a:t>
            </a:fld>
            <a:endParaRPr lang="en-US"/>
          </a:p>
        </p:txBody>
      </p:sp>
    </p:spTree>
    <p:extLst>
      <p:ext uri="{BB962C8B-B14F-4D97-AF65-F5344CB8AC3E}">
        <p14:creationId xmlns:p14="http://schemas.microsoft.com/office/powerpoint/2010/main" val="32161645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384BA68-B30C-49D4-AFCA-8E5DC13B6092}" type="slidenum">
              <a:rPr lang="en-US" smtClean="0"/>
              <a:t>4</a:t>
            </a:fld>
            <a:endParaRPr lang="en-US"/>
          </a:p>
        </p:txBody>
      </p:sp>
      <p:sp>
        <p:nvSpPr>
          <p:cNvPr id="3" name="TextBox 2"/>
          <p:cNvSpPr txBox="1"/>
          <p:nvPr/>
        </p:nvSpPr>
        <p:spPr>
          <a:xfrm>
            <a:off x="1705708" y="1072901"/>
            <a:ext cx="8921262" cy="4955203"/>
          </a:xfrm>
          <a:prstGeom prst="rect">
            <a:avLst/>
          </a:prstGeom>
          <a:solidFill>
            <a:schemeClr val="accent6">
              <a:alpha val="85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3200" b="1" dirty="0">
                <a:latin typeface="Arial" panose="020B0604020202020204" pitchFamily="34" charset="0"/>
                <a:cs typeface="Arial" panose="020B0604020202020204" pitchFamily="34" charset="0"/>
              </a:rPr>
              <a:t>Challenges out of the gate</a:t>
            </a:r>
            <a:endParaRPr lang="en-US" sz="3200" dirty="0"/>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a:t>Highly flammable liquid with low S.G. into wetland area</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a:t>Night operations - low visibility</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a:t>Below freezing temperatures</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a:t>Snowstorm forecast to begin in ~10 hours</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a:t>&gt;100 personnel on scene</a:t>
            </a:r>
          </a:p>
        </p:txBody>
      </p:sp>
    </p:spTree>
    <p:extLst>
      <p:ext uri="{BB962C8B-B14F-4D97-AF65-F5344CB8AC3E}">
        <p14:creationId xmlns:p14="http://schemas.microsoft.com/office/powerpoint/2010/main" val="3941496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4" name="TextBox 3"/>
          <p:cNvSpPr txBox="1"/>
          <p:nvPr/>
        </p:nvSpPr>
        <p:spPr>
          <a:xfrm>
            <a:off x="291008" y="228600"/>
            <a:ext cx="11198159" cy="584775"/>
          </a:xfrm>
          <a:prstGeom prst="rect">
            <a:avLst/>
          </a:prstGeom>
          <a:noFill/>
        </p:spPr>
        <p:txBody>
          <a:bodyPr wrap="square" rtlCol="0">
            <a:spAutoFit/>
          </a:bodyPr>
          <a:lstStyle/>
          <a:p>
            <a:r>
              <a:rPr lang="en-US" sz="3200" b="1" dirty="0">
                <a:latin typeface="Arial" panose="020B0604020202020204" pitchFamily="34" charset="0"/>
                <a:cs typeface="Arial" panose="020B0604020202020204" pitchFamily="34" charset="0"/>
              </a:rPr>
              <a:t>Objectives determined with Incident Command</a:t>
            </a:r>
          </a:p>
        </p:txBody>
      </p:sp>
      <p:sp>
        <p:nvSpPr>
          <p:cNvPr id="3" name="Slide Number Placeholder 2"/>
          <p:cNvSpPr>
            <a:spLocks noGrp="1"/>
          </p:cNvSpPr>
          <p:nvPr>
            <p:ph type="sldNum" sz="quarter" idx="12"/>
          </p:nvPr>
        </p:nvSpPr>
        <p:spPr>
          <a:xfrm>
            <a:off x="9309847" y="6427434"/>
            <a:ext cx="2743200" cy="365125"/>
          </a:xfrm>
        </p:spPr>
        <p:txBody>
          <a:bodyPr/>
          <a:lstStyle/>
          <a:p>
            <a:fld id="{7384BA68-B30C-49D4-AFCA-8E5DC13B6092}" type="slidenum">
              <a:rPr lang="en-US" sz="1600" smtClean="0">
                <a:solidFill>
                  <a:schemeClr val="bg1"/>
                </a:solidFill>
              </a:rPr>
              <a:t>5</a:t>
            </a:fld>
            <a:endParaRPr lang="en-US" sz="1600" dirty="0">
              <a:solidFill>
                <a:schemeClr val="bg1"/>
              </a:solidFill>
            </a:endParaRPr>
          </a:p>
        </p:txBody>
      </p:sp>
      <p:sp>
        <p:nvSpPr>
          <p:cNvPr id="2" name="TextBox 1"/>
          <p:cNvSpPr txBox="1"/>
          <p:nvPr/>
        </p:nvSpPr>
        <p:spPr>
          <a:xfrm>
            <a:off x="937670" y="1626377"/>
            <a:ext cx="11247294" cy="4585871"/>
          </a:xfrm>
          <a:prstGeom prst="rect">
            <a:avLst/>
          </a:prstGeom>
          <a:noFill/>
        </p:spPr>
        <p:txBody>
          <a:bodyPr wrap="square" rtlCol="0">
            <a:spAutoFit/>
          </a:bodyPr>
          <a:lstStyle/>
          <a:p>
            <a:pPr marL="457200" indent="-457200">
              <a:buFont typeface="Arial" panose="020B0604020202020204" pitchFamily="34" charset="0"/>
              <a:buChar char="•"/>
            </a:pPr>
            <a:r>
              <a:rPr lang="en-US" sz="2400" dirty="0"/>
              <a:t>Scene safety – PREVENT FIRE</a:t>
            </a:r>
          </a:p>
          <a:p>
            <a:pPr marL="457200" indent="-457200">
              <a:buFont typeface="Arial" panose="020B0604020202020204" pitchFamily="34" charset="0"/>
              <a:buChar char="•"/>
            </a:pPr>
            <a:endParaRPr lang="en-US" sz="2000" dirty="0"/>
          </a:p>
          <a:p>
            <a:pPr marL="457200" indent="-457200">
              <a:buFont typeface="Arial" panose="020B0604020202020204" pitchFamily="34" charset="0"/>
              <a:buChar char="•"/>
            </a:pPr>
            <a:r>
              <a:rPr lang="en-US" sz="2400" dirty="0"/>
              <a:t>Remove truck from crash scene</a:t>
            </a:r>
          </a:p>
          <a:p>
            <a:pPr marL="457200" indent="-457200">
              <a:buFont typeface="Arial" panose="020B0604020202020204" pitchFamily="34" charset="0"/>
              <a:buChar char="•"/>
            </a:pPr>
            <a:endParaRPr lang="en-US" sz="2000" dirty="0"/>
          </a:p>
          <a:p>
            <a:pPr marL="457200" indent="-457200">
              <a:buFont typeface="Arial" panose="020B0604020202020204" pitchFamily="34" charset="0"/>
              <a:buChar char="•"/>
            </a:pPr>
            <a:r>
              <a:rPr lang="en-US" sz="2400" dirty="0"/>
              <a:t>Assess tanker and pump out remaining gasoline</a:t>
            </a:r>
          </a:p>
          <a:p>
            <a:pPr marL="457200" indent="-457200">
              <a:buFont typeface="Arial" panose="020B0604020202020204" pitchFamily="34" charset="0"/>
              <a:buChar char="•"/>
            </a:pPr>
            <a:endParaRPr lang="en-US" sz="2000" dirty="0"/>
          </a:p>
          <a:p>
            <a:pPr marL="457200" indent="-457200">
              <a:buFont typeface="Arial" panose="020B0604020202020204" pitchFamily="34" charset="0"/>
              <a:buChar char="•"/>
            </a:pPr>
            <a:r>
              <a:rPr lang="en-US" sz="2400" dirty="0"/>
              <a:t>Remove tanker from crash scene</a:t>
            </a:r>
          </a:p>
          <a:p>
            <a:pPr marL="457200" indent="-457200">
              <a:buFont typeface="Arial" panose="020B0604020202020204" pitchFamily="34" charset="0"/>
              <a:buChar char="•"/>
            </a:pPr>
            <a:endParaRPr lang="en-US" sz="2000" dirty="0"/>
          </a:p>
          <a:p>
            <a:pPr marL="457200" indent="-457200">
              <a:buFont typeface="Arial" panose="020B0604020202020204" pitchFamily="34" charset="0"/>
              <a:buChar char="•"/>
            </a:pPr>
            <a:r>
              <a:rPr lang="en-US" sz="2400" dirty="0"/>
              <a:t>Assess impacts and potential migration</a:t>
            </a:r>
          </a:p>
          <a:p>
            <a:pPr marL="457200" indent="-457200">
              <a:buFont typeface="Arial" panose="020B0604020202020204" pitchFamily="34" charset="0"/>
              <a:buChar char="•"/>
            </a:pPr>
            <a:endParaRPr lang="en-US" sz="2000" dirty="0"/>
          </a:p>
          <a:p>
            <a:pPr marL="457200" indent="-457200">
              <a:buFont typeface="Arial" panose="020B0604020202020204" pitchFamily="34" charset="0"/>
              <a:buChar char="•"/>
            </a:pPr>
            <a:r>
              <a:rPr lang="en-US" sz="2400" dirty="0"/>
              <a:t>Recover pooled gasoline</a:t>
            </a:r>
          </a:p>
          <a:p>
            <a:endParaRPr lang="en-US" sz="2000" dirty="0"/>
          </a:p>
          <a:p>
            <a:pPr marL="457200" indent="-457200">
              <a:buFont typeface="Arial" panose="020B0604020202020204" pitchFamily="34" charset="0"/>
              <a:buChar char="•"/>
            </a:pPr>
            <a:r>
              <a:rPr lang="en-US" sz="2400" dirty="0"/>
              <a:t>Stabilize scene and clear road before snow storm</a:t>
            </a:r>
          </a:p>
        </p:txBody>
      </p:sp>
    </p:spTree>
    <p:extLst>
      <p:ext uri="{BB962C8B-B14F-4D97-AF65-F5344CB8AC3E}">
        <p14:creationId xmlns:p14="http://schemas.microsoft.com/office/powerpoint/2010/main" val="19641582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384BA68-B30C-49D4-AFCA-8E5DC13B6092}" type="slidenum">
              <a:rPr lang="en-US" smtClean="0"/>
              <a:t>6</a:t>
            </a:fld>
            <a:endParaRPr lang="en-US"/>
          </a:p>
        </p:txBody>
      </p:sp>
    </p:spTree>
    <p:extLst>
      <p:ext uri="{BB962C8B-B14F-4D97-AF65-F5344CB8AC3E}">
        <p14:creationId xmlns:p14="http://schemas.microsoft.com/office/powerpoint/2010/main" val="19791947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384BA68-B30C-49D4-AFCA-8E5DC13B6092}" type="slidenum">
              <a:rPr lang="en-US" smtClean="0"/>
              <a:t>7</a:t>
            </a:fld>
            <a:endParaRPr lang="en-US"/>
          </a:p>
        </p:txBody>
      </p:sp>
      <p:sp>
        <p:nvSpPr>
          <p:cNvPr id="3" name="TextBox 2"/>
          <p:cNvSpPr txBox="1"/>
          <p:nvPr/>
        </p:nvSpPr>
        <p:spPr>
          <a:xfrm>
            <a:off x="1317500" y="946890"/>
            <a:ext cx="10036300" cy="4893647"/>
          </a:xfrm>
          <a:prstGeom prst="rect">
            <a:avLst/>
          </a:prstGeom>
          <a:solidFill>
            <a:schemeClr val="accent6">
              <a:alpha val="85000"/>
            </a:schemeClr>
          </a:solidFill>
          <a:ln>
            <a:solidFill>
              <a:schemeClr val="tx1"/>
            </a:solidFill>
          </a:ln>
        </p:spPr>
        <p:txBody>
          <a:bodyPr wrap="square" rtlCol="0">
            <a:spAutoFit/>
          </a:bodyPr>
          <a:lstStyle/>
          <a:p>
            <a:pPr algn="ctr"/>
            <a:r>
              <a:rPr lang="en-US" sz="3200" b="1" dirty="0">
                <a:latin typeface="Arial" panose="020B0604020202020204" pitchFamily="34" charset="0"/>
                <a:cs typeface="Arial" panose="020B0604020202020204" pitchFamily="34" charset="0"/>
              </a:rPr>
              <a:t>Tanker Recovery and Assessment</a:t>
            </a:r>
            <a:endParaRPr lang="en-US" sz="3200" dirty="0"/>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400" dirty="0"/>
              <a:t>Significant damage to front headwall of tanker</a:t>
            </a:r>
          </a:p>
          <a:p>
            <a:pPr marL="457200" indent="-457200">
              <a:buFont typeface="Arial" panose="020B0604020202020204" pitchFamily="34" charset="0"/>
              <a:buChar char="•"/>
            </a:pPr>
            <a:endParaRPr lang="en-US" sz="2000" dirty="0"/>
          </a:p>
          <a:p>
            <a:pPr marL="457200" indent="-457200">
              <a:buFont typeface="Arial" panose="020B0604020202020204" pitchFamily="34" charset="0"/>
              <a:buChar char="•"/>
            </a:pPr>
            <a:r>
              <a:rPr lang="en-US" sz="2400" dirty="0"/>
              <a:t>Piping and valve gallery intact</a:t>
            </a:r>
          </a:p>
          <a:p>
            <a:pPr marL="457200" indent="-457200">
              <a:buFont typeface="Arial" panose="020B0604020202020204" pitchFamily="34" charset="0"/>
              <a:buChar char="•"/>
            </a:pPr>
            <a:endParaRPr lang="en-US" sz="2000" dirty="0"/>
          </a:p>
          <a:p>
            <a:pPr marL="457200" indent="-457200">
              <a:buFont typeface="Arial" panose="020B0604020202020204" pitchFamily="34" charset="0"/>
              <a:buChar char="•"/>
            </a:pPr>
            <a:r>
              <a:rPr lang="en-US" sz="2400" dirty="0"/>
              <a:t>Did not tap into tanker due to flammability – opened hatches front to back</a:t>
            </a:r>
          </a:p>
          <a:p>
            <a:pPr marL="457200" indent="-457200">
              <a:buFont typeface="Arial" panose="020B0604020202020204" pitchFamily="34" charset="0"/>
              <a:buChar char="•"/>
            </a:pPr>
            <a:endParaRPr lang="en-US" sz="2000" dirty="0"/>
          </a:p>
          <a:p>
            <a:pPr marL="457200" indent="-457200">
              <a:buFont typeface="Arial" panose="020B0604020202020204" pitchFamily="34" charset="0"/>
              <a:buChar char="•"/>
            </a:pPr>
            <a:r>
              <a:rPr lang="en-US" sz="2400" dirty="0"/>
              <a:t>Interior baffles compromised</a:t>
            </a:r>
          </a:p>
          <a:p>
            <a:endParaRPr lang="en-US" sz="2000" dirty="0"/>
          </a:p>
          <a:p>
            <a:pPr marL="457200" indent="-457200">
              <a:buFont typeface="Arial" panose="020B0604020202020204" pitchFamily="34" charset="0"/>
              <a:buChar char="•"/>
            </a:pPr>
            <a:r>
              <a:rPr lang="en-US" sz="2400" dirty="0"/>
              <a:t>Recovered ~4,500 gallons of virgin gasoline from rear compartment</a:t>
            </a:r>
          </a:p>
          <a:p>
            <a:pPr marL="914400" lvl="1" indent="-457200">
              <a:buFont typeface="Arial" panose="020B0604020202020204" pitchFamily="34" charset="0"/>
              <a:buChar char="•"/>
            </a:pPr>
            <a:r>
              <a:rPr lang="en-US" sz="2400" dirty="0"/>
              <a:t>Estimated ~6,500 gallons released to the ground</a:t>
            </a:r>
          </a:p>
          <a:p>
            <a:endParaRPr lang="en-US" sz="2800" dirty="0"/>
          </a:p>
        </p:txBody>
      </p:sp>
    </p:spTree>
    <p:extLst>
      <p:ext uri="{BB962C8B-B14F-4D97-AF65-F5344CB8AC3E}">
        <p14:creationId xmlns:p14="http://schemas.microsoft.com/office/powerpoint/2010/main" val="2868033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b="-34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384BA68-B30C-49D4-AFCA-8E5DC13B6092}" type="slidenum">
              <a:rPr lang="en-US" smtClean="0"/>
              <a:pPr/>
              <a:t>8</a:t>
            </a:fld>
            <a:endParaRPr lang="en-US"/>
          </a:p>
        </p:txBody>
      </p:sp>
    </p:spTree>
    <p:extLst>
      <p:ext uri="{BB962C8B-B14F-4D97-AF65-F5344CB8AC3E}">
        <p14:creationId xmlns:p14="http://schemas.microsoft.com/office/powerpoint/2010/main" val="9651392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384BA68-B30C-49D4-AFCA-8E5DC13B6092}" type="slidenum">
              <a:rPr lang="en-US" smtClean="0"/>
              <a:t>9</a:t>
            </a:fld>
            <a:endParaRPr lang="en-US"/>
          </a:p>
        </p:txBody>
      </p:sp>
    </p:spTree>
    <p:extLst>
      <p:ext uri="{BB962C8B-B14F-4D97-AF65-F5344CB8AC3E}">
        <p14:creationId xmlns:p14="http://schemas.microsoft.com/office/powerpoint/2010/main" val="13670430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4" name="TextBox 3"/>
          <p:cNvSpPr txBox="1"/>
          <p:nvPr/>
        </p:nvSpPr>
        <p:spPr>
          <a:xfrm>
            <a:off x="291008" y="228600"/>
            <a:ext cx="11198159" cy="584775"/>
          </a:xfrm>
          <a:prstGeom prst="rect">
            <a:avLst/>
          </a:prstGeom>
          <a:noFill/>
        </p:spPr>
        <p:txBody>
          <a:bodyPr wrap="square" rtlCol="0">
            <a:spAutoFit/>
          </a:bodyPr>
          <a:lstStyle/>
          <a:p>
            <a:r>
              <a:rPr lang="en-US" sz="3200" b="1" dirty="0">
                <a:latin typeface="Arial" panose="020B0604020202020204" pitchFamily="34" charset="0"/>
                <a:cs typeface="Arial" panose="020B0604020202020204" pitchFamily="34" charset="0"/>
              </a:rPr>
              <a:t>Spill Assessment</a:t>
            </a:r>
          </a:p>
        </p:txBody>
      </p:sp>
      <p:sp>
        <p:nvSpPr>
          <p:cNvPr id="3" name="Slide Number Placeholder 2"/>
          <p:cNvSpPr>
            <a:spLocks noGrp="1"/>
          </p:cNvSpPr>
          <p:nvPr>
            <p:ph type="sldNum" sz="quarter" idx="12"/>
          </p:nvPr>
        </p:nvSpPr>
        <p:spPr>
          <a:xfrm>
            <a:off x="9309847" y="6427434"/>
            <a:ext cx="2743200" cy="365125"/>
          </a:xfrm>
        </p:spPr>
        <p:txBody>
          <a:bodyPr/>
          <a:lstStyle/>
          <a:p>
            <a:fld id="{7384BA68-B30C-49D4-AFCA-8E5DC13B6092}" type="slidenum">
              <a:rPr lang="en-US" sz="1600" smtClean="0">
                <a:solidFill>
                  <a:schemeClr val="bg1"/>
                </a:solidFill>
              </a:rPr>
              <a:t>10</a:t>
            </a:fld>
            <a:endParaRPr lang="en-US" sz="1600" dirty="0">
              <a:solidFill>
                <a:schemeClr val="bg1"/>
              </a:solidFill>
            </a:endParaRPr>
          </a:p>
        </p:txBody>
      </p:sp>
      <p:sp>
        <p:nvSpPr>
          <p:cNvPr id="2" name="TextBox 1"/>
          <p:cNvSpPr txBox="1"/>
          <p:nvPr/>
        </p:nvSpPr>
        <p:spPr>
          <a:xfrm>
            <a:off x="700866" y="1229749"/>
            <a:ext cx="11033933" cy="5139869"/>
          </a:xfrm>
          <a:prstGeom prst="rect">
            <a:avLst/>
          </a:prstGeom>
          <a:noFill/>
        </p:spPr>
        <p:txBody>
          <a:bodyPr wrap="square" rtlCol="0">
            <a:spAutoFit/>
          </a:bodyPr>
          <a:lstStyle/>
          <a:p>
            <a:pPr marL="457200" indent="-457200">
              <a:buFont typeface="Arial" panose="020B0604020202020204" pitchFamily="34" charset="0"/>
              <a:buChar char="•"/>
            </a:pPr>
            <a:r>
              <a:rPr lang="en-US" sz="2400" dirty="0"/>
              <a:t>Communication with IC for entry into “hot zone”</a:t>
            </a:r>
          </a:p>
          <a:p>
            <a:endParaRPr lang="en-US" sz="2000" dirty="0"/>
          </a:p>
          <a:p>
            <a:endParaRPr lang="en-US" sz="2000" dirty="0"/>
          </a:p>
          <a:p>
            <a:pPr marL="457200" indent="-457200">
              <a:buFont typeface="Arial" panose="020B0604020202020204" pitchFamily="34" charset="0"/>
              <a:buChar char="•"/>
            </a:pPr>
            <a:r>
              <a:rPr lang="en-US" sz="2400" dirty="0"/>
              <a:t>Generally flat wooded area filled with hummocks and dips containing exposed groundwater</a:t>
            </a:r>
          </a:p>
          <a:p>
            <a:endParaRPr lang="en-US" sz="2000" dirty="0"/>
          </a:p>
          <a:p>
            <a:endParaRPr lang="en-US" sz="2000" dirty="0"/>
          </a:p>
          <a:p>
            <a:pPr marL="457200" indent="-457200">
              <a:buFont typeface="Arial" panose="020B0604020202020204" pitchFamily="34" charset="0"/>
              <a:buChar char="•"/>
            </a:pPr>
            <a:r>
              <a:rPr lang="en-US" sz="2400" dirty="0"/>
              <a:t>Gasoline migrating through hummocks and held up by high water table</a:t>
            </a:r>
          </a:p>
          <a:p>
            <a:endParaRPr lang="en-US" sz="2000" dirty="0"/>
          </a:p>
          <a:p>
            <a:endParaRPr lang="en-US" sz="2000" dirty="0"/>
          </a:p>
          <a:p>
            <a:pPr marL="457200" indent="-457200">
              <a:buFont typeface="Arial" panose="020B0604020202020204" pitchFamily="34" charset="0"/>
              <a:buChar char="•"/>
            </a:pPr>
            <a:r>
              <a:rPr lang="en-US" sz="2400" dirty="0"/>
              <a:t>Stream located ~200’ north and ~350’ east of the release area</a:t>
            </a:r>
          </a:p>
          <a:p>
            <a:endParaRPr lang="en-US" sz="2000" dirty="0"/>
          </a:p>
          <a:p>
            <a:endParaRPr lang="en-US" sz="2000" dirty="0"/>
          </a:p>
          <a:p>
            <a:pPr marL="457200" indent="-457200">
              <a:buFont typeface="Arial" panose="020B0604020202020204" pitchFamily="34" charset="0"/>
              <a:buChar char="•"/>
            </a:pPr>
            <a:r>
              <a:rPr lang="en-US" sz="2400" dirty="0"/>
              <a:t>15+ gallons of AFFF concentrate applied to crash site</a:t>
            </a:r>
          </a:p>
          <a:p>
            <a:pPr marL="914400" lvl="1" indent="-457200">
              <a:buFont typeface="Arial" panose="020B0604020202020204" pitchFamily="34" charset="0"/>
              <a:buChar char="•"/>
            </a:pPr>
            <a:r>
              <a:rPr lang="en-US" sz="2400" dirty="0"/>
              <a:t>Some class B foam</a:t>
            </a:r>
          </a:p>
        </p:txBody>
      </p:sp>
    </p:spTree>
    <p:extLst>
      <p:ext uri="{BB962C8B-B14F-4D97-AF65-F5344CB8AC3E}">
        <p14:creationId xmlns:p14="http://schemas.microsoft.com/office/powerpoint/2010/main" val="25811863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4" name="TextBox 3"/>
          <p:cNvSpPr txBox="1"/>
          <p:nvPr/>
        </p:nvSpPr>
        <p:spPr>
          <a:xfrm>
            <a:off x="291008" y="228600"/>
            <a:ext cx="11198159" cy="584775"/>
          </a:xfrm>
          <a:prstGeom prst="rect">
            <a:avLst/>
          </a:prstGeom>
          <a:noFill/>
        </p:spPr>
        <p:txBody>
          <a:bodyPr wrap="square" rtlCol="0">
            <a:spAutoFit/>
          </a:bodyPr>
          <a:lstStyle/>
          <a:p>
            <a:r>
              <a:rPr lang="en-US" sz="3200" b="1" dirty="0">
                <a:latin typeface="Arial" panose="020B0604020202020204" pitchFamily="34" charset="0"/>
                <a:cs typeface="Arial" panose="020B0604020202020204" pitchFamily="34" charset="0"/>
              </a:rPr>
              <a:t>Gasoline Recovery and Scene Stabilization</a:t>
            </a:r>
          </a:p>
        </p:txBody>
      </p:sp>
      <p:sp>
        <p:nvSpPr>
          <p:cNvPr id="3" name="Slide Number Placeholder 2"/>
          <p:cNvSpPr>
            <a:spLocks noGrp="1"/>
          </p:cNvSpPr>
          <p:nvPr>
            <p:ph type="sldNum" sz="quarter" idx="12"/>
          </p:nvPr>
        </p:nvSpPr>
        <p:spPr>
          <a:xfrm>
            <a:off x="9309847" y="6427434"/>
            <a:ext cx="2743200" cy="365125"/>
          </a:xfrm>
        </p:spPr>
        <p:txBody>
          <a:bodyPr/>
          <a:lstStyle/>
          <a:p>
            <a:fld id="{7384BA68-B30C-49D4-AFCA-8E5DC13B6092}" type="slidenum">
              <a:rPr lang="en-US" sz="1600" smtClean="0">
                <a:solidFill>
                  <a:schemeClr val="bg1"/>
                </a:solidFill>
              </a:rPr>
              <a:t>11</a:t>
            </a:fld>
            <a:endParaRPr lang="en-US" sz="1600" dirty="0">
              <a:solidFill>
                <a:schemeClr val="bg1"/>
              </a:solidFill>
            </a:endParaRPr>
          </a:p>
        </p:txBody>
      </p:sp>
      <p:sp>
        <p:nvSpPr>
          <p:cNvPr id="2" name="TextBox 1"/>
          <p:cNvSpPr txBox="1"/>
          <p:nvPr/>
        </p:nvSpPr>
        <p:spPr>
          <a:xfrm>
            <a:off x="700866" y="1799097"/>
            <a:ext cx="11033933" cy="3785652"/>
          </a:xfrm>
          <a:prstGeom prst="rect">
            <a:avLst/>
          </a:prstGeom>
          <a:noFill/>
        </p:spPr>
        <p:txBody>
          <a:bodyPr wrap="square" rtlCol="0">
            <a:spAutoFit/>
          </a:bodyPr>
          <a:lstStyle/>
          <a:p>
            <a:pPr marL="457200" indent="-457200">
              <a:buFont typeface="Arial" panose="020B0604020202020204" pitchFamily="34" charset="0"/>
              <a:buChar char="•"/>
            </a:pPr>
            <a:r>
              <a:rPr lang="en-US" sz="2400" dirty="0"/>
              <a:t>Contractor recovered ~2,300 gallons of pooled gasoline from the ground into tanker</a:t>
            </a:r>
          </a:p>
          <a:p>
            <a:pPr marL="914400" lvl="1" indent="-457200">
              <a:buFont typeface="Arial" panose="020B0604020202020204" pitchFamily="34" charset="0"/>
              <a:buChar char="•"/>
            </a:pPr>
            <a:r>
              <a:rPr lang="en-US" sz="2400" dirty="0"/>
              <a:t>Estimated ~4,200 gallons remain on the ground</a:t>
            </a:r>
          </a:p>
          <a:p>
            <a:endParaRPr lang="en-US" sz="2400" dirty="0"/>
          </a:p>
          <a:p>
            <a:endParaRPr lang="en-US" sz="2400" dirty="0"/>
          </a:p>
          <a:p>
            <a:pPr marL="457200" indent="-457200">
              <a:buFont typeface="Arial" panose="020B0604020202020204" pitchFamily="34" charset="0"/>
              <a:buChar char="•"/>
            </a:pPr>
            <a:r>
              <a:rPr lang="en-US" sz="2400" dirty="0"/>
              <a:t>Containment boom placed in two 1’-deep interceptor trenches on the east and west sides of the release</a:t>
            </a:r>
          </a:p>
          <a:p>
            <a:pPr marL="914400" lvl="1" indent="-457200">
              <a:buFont typeface="Arial" panose="020B0604020202020204" pitchFamily="34" charset="0"/>
              <a:buChar char="•"/>
            </a:pPr>
            <a:r>
              <a:rPr lang="en-US" sz="2400" dirty="0"/>
              <a:t>Hand-dug with non-sparking tools</a:t>
            </a:r>
          </a:p>
          <a:p>
            <a:endParaRPr lang="en-US" sz="2400" dirty="0"/>
          </a:p>
          <a:p>
            <a:endParaRPr lang="en-US" sz="2400" dirty="0"/>
          </a:p>
          <a:p>
            <a:pPr marL="457200" indent="-457200">
              <a:buFont typeface="Arial" panose="020B0604020202020204" pitchFamily="34" charset="0"/>
              <a:buChar char="•"/>
            </a:pPr>
            <a:r>
              <a:rPr lang="en-US" sz="2400" dirty="0"/>
              <a:t>Roadway cleared at ~5:00am on December 17</a:t>
            </a:r>
          </a:p>
        </p:txBody>
      </p:sp>
    </p:spTree>
    <p:extLst>
      <p:ext uri="{BB962C8B-B14F-4D97-AF65-F5344CB8AC3E}">
        <p14:creationId xmlns:p14="http://schemas.microsoft.com/office/powerpoint/2010/main" val="3608909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4" name="TextBox 3"/>
          <p:cNvSpPr txBox="1"/>
          <p:nvPr/>
        </p:nvSpPr>
        <p:spPr>
          <a:xfrm>
            <a:off x="291008" y="228600"/>
            <a:ext cx="11198159" cy="584775"/>
          </a:xfrm>
          <a:prstGeom prst="rect">
            <a:avLst/>
          </a:prstGeom>
          <a:noFill/>
        </p:spPr>
        <p:txBody>
          <a:bodyPr wrap="square" rtlCol="0">
            <a:spAutoFit/>
          </a:bodyPr>
          <a:lstStyle/>
          <a:p>
            <a:r>
              <a:rPr lang="en-US" sz="3200" b="1" dirty="0">
                <a:latin typeface="Arial" panose="020B0604020202020204" pitchFamily="34" charset="0"/>
                <a:cs typeface="Arial" panose="020B0604020202020204" pitchFamily="34" charset="0"/>
              </a:rPr>
              <a:t>Ongoing Stabilization and Recovery Work</a:t>
            </a:r>
          </a:p>
        </p:txBody>
      </p:sp>
      <p:sp>
        <p:nvSpPr>
          <p:cNvPr id="3" name="Slide Number Placeholder 2"/>
          <p:cNvSpPr>
            <a:spLocks noGrp="1"/>
          </p:cNvSpPr>
          <p:nvPr>
            <p:ph type="sldNum" sz="quarter" idx="12"/>
          </p:nvPr>
        </p:nvSpPr>
        <p:spPr>
          <a:xfrm>
            <a:off x="9309847" y="6427434"/>
            <a:ext cx="2743200" cy="365125"/>
          </a:xfrm>
        </p:spPr>
        <p:txBody>
          <a:bodyPr/>
          <a:lstStyle/>
          <a:p>
            <a:fld id="{7384BA68-B30C-49D4-AFCA-8E5DC13B6092}" type="slidenum">
              <a:rPr lang="en-US" sz="1600" smtClean="0">
                <a:solidFill>
                  <a:schemeClr val="bg1"/>
                </a:solidFill>
              </a:rPr>
              <a:t>12</a:t>
            </a:fld>
            <a:endParaRPr lang="en-US" sz="1600" dirty="0">
              <a:solidFill>
                <a:schemeClr val="bg1"/>
              </a:solidFill>
            </a:endParaRPr>
          </a:p>
        </p:txBody>
      </p:sp>
      <p:sp>
        <p:nvSpPr>
          <p:cNvPr id="2" name="TextBox 1"/>
          <p:cNvSpPr txBox="1"/>
          <p:nvPr/>
        </p:nvSpPr>
        <p:spPr>
          <a:xfrm>
            <a:off x="700866" y="1192235"/>
            <a:ext cx="11033933" cy="5632311"/>
          </a:xfrm>
          <a:prstGeom prst="rect">
            <a:avLst/>
          </a:prstGeom>
          <a:noFill/>
        </p:spPr>
        <p:txBody>
          <a:bodyPr wrap="square" rtlCol="0">
            <a:spAutoFit/>
          </a:bodyPr>
          <a:lstStyle/>
          <a:p>
            <a:pPr marL="457200" indent="-457200">
              <a:buFont typeface="Arial" panose="020B0604020202020204" pitchFamily="34" charset="0"/>
              <a:buChar char="•"/>
            </a:pPr>
            <a:r>
              <a:rPr lang="en-US" sz="2400" dirty="0"/>
              <a:t>SAFETY – Side of Roadway, Gasoline vapors</a:t>
            </a:r>
          </a:p>
          <a:p>
            <a:endParaRPr lang="en-US" sz="2000" dirty="0"/>
          </a:p>
          <a:p>
            <a:endParaRPr lang="en-US" sz="2000" dirty="0"/>
          </a:p>
          <a:p>
            <a:pPr marL="457200" indent="-457200">
              <a:buFont typeface="Arial" panose="020B0604020202020204" pitchFamily="34" charset="0"/>
              <a:buChar char="•"/>
            </a:pPr>
            <a:r>
              <a:rPr lang="en-US" sz="2400" dirty="0"/>
              <a:t>Contractor continued pumping pooled gasoline from source area and surrounding area</a:t>
            </a:r>
          </a:p>
          <a:p>
            <a:endParaRPr lang="en-US" sz="2000" dirty="0"/>
          </a:p>
          <a:p>
            <a:endParaRPr lang="en-US" sz="2000" dirty="0"/>
          </a:p>
          <a:p>
            <a:pPr marL="457200" indent="-457200">
              <a:buFont typeface="Arial" panose="020B0604020202020204" pitchFamily="34" charset="0"/>
              <a:buChar char="•"/>
            </a:pPr>
            <a:r>
              <a:rPr lang="en-US" sz="2400" dirty="0"/>
              <a:t>Determined the extent of impacts and migration path of gasoline</a:t>
            </a:r>
          </a:p>
          <a:p>
            <a:endParaRPr lang="en-US" sz="2400" dirty="0"/>
          </a:p>
          <a:p>
            <a:endParaRPr lang="en-US" sz="2400" dirty="0"/>
          </a:p>
          <a:p>
            <a:pPr marL="457200" indent="-457200">
              <a:buFont typeface="Arial" panose="020B0604020202020204" pitchFamily="34" charset="0"/>
              <a:buChar char="•"/>
            </a:pPr>
            <a:r>
              <a:rPr lang="en-US" sz="2400" dirty="0"/>
              <a:t>Absorbent pads and boom deployed in exposed pools of gasoline</a:t>
            </a:r>
          </a:p>
          <a:p>
            <a:pPr marL="457200" indent="-457200">
              <a:buFont typeface="Arial" panose="020B0604020202020204" pitchFamily="34" charset="0"/>
              <a:buChar char="•"/>
            </a:pPr>
            <a:endParaRPr lang="en-US" sz="2000" dirty="0"/>
          </a:p>
          <a:p>
            <a:pPr marL="457200" indent="-457200">
              <a:buFont typeface="Arial" panose="020B0604020202020204" pitchFamily="34" charset="0"/>
              <a:buChar char="•"/>
            </a:pPr>
            <a:endParaRPr lang="en-US" sz="2000" dirty="0"/>
          </a:p>
          <a:p>
            <a:pPr marL="457200" indent="-457200">
              <a:buFont typeface="Arial" panose="020B0604020202020204" pitchFamily="34" charset="0"/>
              <a:buChar char="•"/>
            </a:pPr>
            <a:r>
              <a:rPr lang="en-US" sz="2400" dirty="0"/>
              <a:t>Large interceptor trench excavated east of the release area, down-gradient of impacts</a:t>
            </a:r>
          </a:p>
          <a:p>
            <a:endParaRPr lang="en-US" sz="2400" dirty="0"/>
          </a:p>
        </p:txBody>
      </p:sp>
    </p:spTree>
    <p:extLst>
      <p:ext uri="{BB962C8B-B14F-4D97-AF65-F5344CB8AC3E}">
        <p14:creationId xmlns:p14="http://schemas.microsoft.com/office/powerpoint/2010/main" val="4623525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384BA68-B30C-49D4-AFCA-8E5DC13B6092}" type="slidenum">
              <a:rPr lang="en-US" smtClean="0"/>
              <a:t>13</a:t>
            </a:fld>
            <a:endParaRPr lang="en-US"/>
          </a:p>
        </p:txBody>
      </p:sp>
    </p:spTree>
    <p:extLst>
      <p:ext uri="{BB962C8B-B14F-4D97-AF65-F5344CB8AC3E}">
        <p14:creationId xmlns:p14="http://schemas.microsoft.com/office/powerpoint/2010/main" val="17114644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384BA68-B30C-49D4-AFCA-8E5DC13B6092}" type="slidenum">
              <a:rPr lang="en-US" smtClean="0"/>
              <a:t>14</a:t>
            </a:fld>
            <a:endParaRPr lang="en-US"/>
          </a:p>
        </p:txBody>
      </p:sp>
    </p:spTree>
    <p:extLst>
      <p:ext uri="{BB962C8B-B14F-4D97-AF65-F5344CB8AC3E}">
        <p14:creationId xmlns:p14="http://schemas.microsoft.com/office/powerpoint/2010/main" val="23472848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384BA68-B30C-49D4-AFCA-8E5DC13B6092}" type="slidenum">
              <a:rPr lang="en-US" smtClean="0"/>
              <a:t>15</a:t>
            </a:fld>
            <a:endParaRPr lang="en-US"/>
          </a:p>
        </p:txBody>
      </p:sp>
    </p:spTree>
    <p:extLst>
      <p:ext uri="{BB962C8B-B14F-4D97-AF65-F5344CB8AC3E}">
        <p14:creationId xmlns:p14="http://schemas.microsoft.com/office/powerpoint/2010/main" val="41562029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4" name="TextBox 3"/>
          <p:cNvSpPr txBox="1"/>
          <p:nvPr/>
        </p:nvSpPr>
        <p:spPr>
          <a:xfrm>
            <a:off x="291008" y="228600"/>
            <a:ext cx="11198159" cy="584775"/>
          </a:xfrm>
          <a:prstGeom prst="rect">
            <a:avLst/>
          </a:prstGeom>
          <a:noFill/>
        </p:spPr>
        <p:txBody>
          <a:bodyPr wrap="square" rtlCol="0">
            <a:spAutoFit/>
          </a:bodyPr>
          <a:lstStyle/>
          <a:p>
            <a:r>
              <a:rPr lang="en-US" sz="3200" b="1" dirty="0">
                <a:latin typeface="Arial" panose="020B0604020202020204" pitchFamily="34" charset="0"/>
                <a:cs typeface="Arial" panose="020B0604020202020204" pitchFamily="34" charset="0"/>
              </a:rPr>
              <a:t>Coordination Meeting and Planned Work</a:t>
            </a:r>
          </a:p>
        </p:txBody>
      </p:sp>
      <p:sp>
        <p:nvSpPr>
          <p:cNvPr id="3" name="Slide Number Placeholder 2"/>
          <p:cNvSpPr>
            <a:spLocks noGrp="1"/>
          </p:cNvSpPr>
          <p:nvPr>
            <p:ph type="sldNum" sz="quarter" idx="12"/>
          </p:nvPr>
        </p:nvSpPr>
        <p:spPr>
          <a:xfrm>
            <a:off x="9309847" y="6427434"/>
            <a:ext cx="2743200" cy="365125"/>
          </a:xfrm>
        </p:spPr>
        <p:txBody>
          <a:bodyPr/>
          <a:lstStyle/>
          <a:p>
            <a:fld id="{7384BA68-B30C-49D4-AFCA-8E5DC13B6092}" type="slidenum">
              <a:rPr lang="en-US" sz="1600" smtClean="0">
                <a:solidFill>
                  <a:schemeClr val="bg1"/>
                </a:solidFill>
              </a:rPr>
              <a:t>16</a:t>
            </a:fld>
            <a:endParaRPr lang="en-US" sz="1600" dirty="0">
              <a:solidFill>
                <a:schemeClr val="bg1"/>
              </a:solidFill>
            </a:endParaRPr>
          </a:p>
        </p:txBody>
      </p:sp>
      <p:sp>
        <p:nvSpPr>
          <p:cNvPr id="2" name="TextBox 1"/>
          <p:cNvSpPr txBox="1"/>
          <p:nvPr/>
        </p:nvSpPr>
        <p:spPr>
          <a:xfrm>
            <a:off x="457200" y="1398170"/>
            <a:ext cx="11445766" cy="4832092"/>
          </a:xfrm>
          <a:prstGeom prst="rect">
            <a:avLst/>
          </a:prstGeom>
          <a:noFill/>
        </p:spPr>
        <p:txBody>
          <a:bodyPr wrap="square" rtlCol="0">
            <a:spAutoFit/>
          </a:bodyPr>
          <a:lstStyle/>
          <a:p>
            <a:pPr marL="457200" indent="-457200">
              <a:buFont typeface="Arial" panose="020B0604020202020204" pitchFamily="34" charset="0"/>
              <a:buChar char="•"/>
            </a:pPr>
            <a:r>
              <a:rPr lang="en-US" sz="2400" dirty="0"/>
              <a:t>Responsible Party (Hauler), Insurance Rep, Consultant, Response Contractor, Local FD, Local DPW, NH DOT, NH DES</a:t>
            </a:r>
          </a:p>
          <a:p>
            <a:pPr lvl="1"/>
            <a:endParaRPr lang="en-US" sz="2000" dirty="0"/>
          </a:p>
          <a:p>
            <a:pPr lvl="1"/>
            <a:endParaRPr lang="en-US" sz="2000" dirty="0"/>
          </a:p>
          <a:p>
            <a:pPr marL="457200" indent="-457200">
              <a:buFont typeface="Arial" panose="020B0604020202020204" pitchFamily="34" charset="0"/>
              <a:buChar char="•"/>
            </a:pPr>
            <a:r>
              <a:rPr lang="en-US" sz="2400" dirty="0"/>
              <a:t>Input from NH DOT for roadwork and restoration requirements</a:t>
            </a:r>
          </a:p>
          <a:p>
            <a:pPr marL="457200" indent="-457200">
              <a:buFont typeface="Arial" panose="020B0604020202020204" pitchFamily="34" charset="0"/>
              <a:buChar char="•"/>
            </a:pPr>
            <a:endParaRPr lang="en-US" sz="2000" dirty="0"/>
          </a:p>
          <a:p>
            <a:pPr marL="457200" indent="-457200">
              <a:buFont typeface="Arial" panose="020B0604020202020204" pitchFamily="34" charset="0"/>
              <a:buChar char="•"/>
            </a:pPr>
            <a:endParaRPr lang="en-US" sz="2000" dirty="0"/>
          </a:p>
          <a:p>
            <a:pPr marL="457200" indent="-457200">
              <a:buFont typeface="Arial" panose="020B0604020202020204" pitchFamily="34" charset="0"/>
              <a:buChar char="•"/>
            </a:pPr>
            <a:r>
              <a:rPr lang="en-US" sz="2400" dirty="0"/>
              <a:t>NH DES: </a:t>
            </a:r>
            <a:r>
              <a:rPr lang="en-US" sz="2400" dirty="0" err="1"/>
              <a:t>Env</a:t>
            </a:r>
            <a:r>
              <a:rPr lang="en-US" sz="2400" dirty="0"/>
              <a:t>-OR 600 requires clean-up meeting SRS and AGQS</a:t>
            </a:r>
          </a:p>
          <a:p>
            <a:pPr lvl="1"/>
            <a:endParaRPr lang="en-US" sz="2000" dirty="0"/>
          </a:p>
          <a:p>
            <a:pPr lvl="1"/>
            <a:endParaRPr lang="en-US" sz="2000" dirty="0"/>
          </a:p>
          <a:p>
            <a:pPr marL="457200" indent="-457200">
              <a:buFont typeface="Arial" panose="020B0604020202020204" pitchFamily="34" charset="0"/>
              <a:buChar char="•"/>
            </a:pPr>
            <a:r>
              <a:rPr lang="en-US" sz="2400" dirty="0"/>
              <a:t>Input from Response Contractor regarding work practices</a:t>
            </a:r>
          </a:p>
          <a:p>
            <a:pPr marL="457200" indent="-457200">
              <a:buFont typeface="Arial" panose="020B0604020202020204" pitchFamily="34" charset="0"/>
              <a:buChar char="•"/>
            </a:pPr>
            <a:endParaRPr lang="en-US" sz="2000" dirty="0"/>
          </a:p>
          <a:p>
            <a:pPr marL="457200" indent="-457200">
              <a:buFont typeface="Arial" panose="020B0604020202020204" pitchFamily="34" charset="0"/>
              <a:buChar char="•"/>
            </a:pPr>
            <a:endParaRPr lang="en-US" sz="2000" dirty="0"/>
          </a:p>
          <a:p>
            <a:pPr marL="457200" indent="-457200">
              <a:buFont typeface="Arial" panose="020B0604020202020204" pitchFamily="34" charset="0"/>
              <a:buChar char="•"/>
            </a:pPr>
            <a:r>
              <a:rPr lang="en-US" sz="2400" dirty="0"/>
              <a:t>Input from Consultant regarding remediation strategy</a:t>
            </a:r>
          </a:p>
        </p:txBody>
      </p:sp>
    </p:spTree>
    <p:extLst>
      <p:ext uri="{BB962C8B-B14F-4D97-AF65-F5344CB8AC3E}">
        <p14:creationId xmlns:p14="http://schemas.microsoft.com/office/powerpoint/2010/main" val="2320570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4" name="TextBox 3"/>
          <p:cNvSpPr txBox="1"/>
          <p:nvPr/>
        </p:nvSpPr>
        <p:spPr>
          <a:xfrm>
            <a:off x="291008" y="228600"/>
            <a:ext cx="11198159" cy="584775"/>
          </a:xfrm>
          <a:prstGeom prst="rect">
            <a:avLst/>
          </a:prstGeom>
          <a:noFill/>
        </p:spPr>
        <p:txBody>
          <a:bodyPr wrap="square" rtlCol="0">
            <a:spAutoFit/>
          </a:bodyPr>
          <a:lstStyle/>
          <a:p>
            <a:r>
              <a:rPr lang="en-US" sz="3200" b="1" dirty="0">
                <a:latin typeface="Arial" panose="020B0604020202020204" pitchFamily="34" charset="0"/>
                <a:cs typeface="Arial" panose="020B0604020202020204" pitchFamily="34" charset="0"/>
              </a:rPr>
              <a:t>Remediation Challenges</a:t>
            </a:r>
          </a:p>
        </p:txBody>
      </p:sp>
      <p:sp>
        <p:nvSpPr>
          <p:cNvPr id="3" name="Slide Number Placeholder 2"/>
          <p:cNvSpPr>
            <a:spLocks noGrp="1"/>
          </p:cNvSpPr>
          <p:nvPr>
            <p:ph type="sldNum" sz="quarter" idx="12"/>
          </p:nvPr>
        </p:nvSpPr>
        <p:spPr>
          <a:xfrm>
            <a:off x="9309847" y="6427434"/>
            <a:ext cx="2743200" cy="365125"/>
          </a:xfrm>
        </p:spPr>
        <p:txBody>
          <a:bodyPr/>
          <a:lstStyle/>
          <a:p>
            <a:fld id="{7384BA68-B30C-49D4-AFCA-8E5DC13B6092}" type="slidenum">
              <a:rPr lang="en-US" sz="1600" smtClean="0">
                <a:solidFill>
                  <a:schemeClr val="bg1"/>
                </a:solidFill>
              </a:rPr>
              <a:t>17</a:t>
            </a:fld>
            <a:endParaRPr lang="en-US" sz="1600" dirty="0">
              <a:solidFill>
                <a:schemeClr val="bg1"/>
              </a:solidFill>
            </a:endParaRPr>
          </a:p>
        </p:txBody>
      </p:sp>
      <p:sp>
        <p:nvSpPr>
          <p:cNvPr id="2" name="TextBox 1"/>
          <p:cNvSpPr txBox="1"/>
          <p:nvPr/>
        </p:nvSpPr>
        <p:spPr>
          <a:xfrm>
            <a:off x="624666" y="1534938"/>
            <a:ext cx="11171094" cy="4154984"/>
          </a:xfrm>
          <a:prstGeom prst="rect">
            <a:avLst/>
          </a:prstGeom>
          <a:noFill/>
        </p:spPr>
        <p:txBody>
          <a:bodyPr wrap="square" rtlCol="0">
            <a:spAutoFit/>
          </a:bodyPr>
          <a:lstStyle/>
          <a:p>
            <a:pPr marL="457200" indent="-457200">
              <a:buFont typeface="Arial" panose="020B0604020202020204" pitchFamily="34" charset="0"/>
              <a:buChar char="•"/>
            </a:pPr>
            <a:r>
              <a:rPr lang="en-US" sz="2400" dirty="0"/>
              <a:t>Hand work required until flammability hazard is removed</a:t>
            </a:r>
          </a:p>
          <a:p>
            <a:pPr marL="914400" lvl="1" indent="-457200">
              <a:buFont typeface="Arial" panose="020B0604020202020204" pitchFamily="34" charset="0"/>
              <a:buChar char="•"/>
            </a:pPr>
            <a:r>
              <a:rPr lang="en-US" sz="2000" dirty="0"/>
              <a:t>Local FD Fire Watch at scene on standby</a:t>
            </a:r>
          </a:p>
          <a:p>
            <a:endParaRPr lang="en-US" dirty="0"/>
          </a:p>
          <a:p>
            <a:endParaRPr lang="en-US" dirty="0"/>
          </a:p>
          <a:p>
            <a:pPr marL="457200" indent="-457200">
              <a:buFont typeface="Arial" panose="020B0604020202020204" pitchFamily="34" charset="0"/>
              <a:buChar char="•"/>
            </a:pPr>
            <a:r>
              <a:rPr lang="en-US" sz="2400" dirty="0"/>
              <a:t>Access to site – clear trees and  build ramps down to work pad next to spill</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sz="2400" dirty="0"/>
              <a:t>High water table presents disposal challenge</a:t>
            </a:r>
          </a:p>
          <a:p>
            <a:pPr marL="914400" lvl="1" indent="-457200">
              <a:buFont typeface="Arial" panose="020B0604020202020204" pitchFamily="34" charset="0"/>
              <a:buChar char="•"/>
            </a:pPr>
            <a:r>
              <a:rPr lang="en-US" sz="2000" dirty="0"/>
              <a:t>Dewater stockpile prior to load-out</a:t>
            </a:r>
            <a:endParaRPr lang="en-US" sz="2400" dirty="0"/>
          </a:p>
          <a:p>
            <a:endParaRPr lang="en-US" dirty="0"/>
          </a:p>
          <a:p>
            <a:endParaRPr lang="en-US" dirty="0"/>
          </a:p>
          <a:p>
            <a:pPr marL="457200" indent="-457200">
              <a:buFont typeface="Arial" panose="020B0604020202020204" pitchFamily="34" charset="0"/>
              <a:buChar char="•"/>
            </a:pPr>
            <a:r>
              <a:rPr lang="en-US" sz="2400" dirty="0"/>
              <a:t>Wetland area requires delineation for appropriate restoration</a:t>
            </a:r>
          </a:p>
          <a:p>
            <a:pPr marL="914400" lvl="1" indent="-457200">
              <a:buFont typeface="Arial" panose="020B0604020202020204" pitchFamily="34" charset="0"/>
              <a:buChar char="•"/>
            </a:pPr>
            <a:r>
              <a:rPr lang="en-US" sz="2000" dirty="0"/>
              <a:t>Emergency Authorization – NH DES Wetlands Bureau</a:t>
            </a:r>
          </a:p>
        </p:txBody>
      </p:sp>
    </p:spTree>
    <p:extLst>
      <p:ext uri="{BB962C8B-B14F-4D97-AF65-F5344CB8AC3E}">
        <p14:creationId xmlns:p14="http://schemas.microsoft.com/office/powerpoint/2010/main" val="11200809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4" name="TextBox 3"/>
          <p:cNvSpPr txBox="1"/>
          <p:nvPr/>
        </p:nvSpPr>
        <p:spPr>
          <a:xfrm>
            <a:off x="243840" y="182880"/>
            <a:ext cx="12192000" cy="584775"/>
          </a:xfrm>
          <a:prstGeom prst="rect">
            <a:avLst/>
          </a:prstGeom>
          <a:noFill/>
        </p:spPr>
        <p:txBody>
          <a:bodyPr wrap="square" rtlCol="0">
            <a:spAutoFit/>
          </a:bodyPr>
          <a:lstStyle/>
          <a:p>
            <a:r>
              <a:rPr lang="en-US" sz="3200" b="1" dirty="0">
                <a:latin typeface="Arial" panose="020B0604020202020204" pitchFamily="34" charset="0"/>
                <a:cs typeface="Arial" panose="020B0604020202020204" pitchFamily="34" charset="0"/>
              </a:rPr>
              <a:t>Remedial Action, Road Safety, and Restoration Plans</a:t>
            </a:r>
          </a:p>
        </p:txBody>
      </p:sp>
      <p:sp>
        <p:nvSpPr>
          <p:cNvPr id="3" name="Slide Number Placeholder 2"/>
          <p:cNvSpPr>
            <a:spLocks noGrp="1"/>
          </p:cNvSpPr>
          <p:nvPr>
            <p:ph type="sldNum" sz="quarter" idx="12"/>
          </p:nvPr>
        </p:nvSpPr>
        <p:spPr>
          <a:xfrm>
            <a:off x="9309847" y="6427434"/>
            <a:ext cx="2743200" cy="365125"/>
          </a:xfrm>
        </p:spPr>
        <p:txBody>
          <a:bodyPr/>
          <a:lstStyle/>
          <a:p>
            <a:fld id="{7384BA68-B30C-49D4-AFCA-8E5DC13B6092}" type="slidenum">
              <a:rPr lang="en-US" sz="1600" smtClean="0">
                <a:solidFill>
                  <a:schemeClr val="bg1"/>
                </a:solidFill>
              </a:rPr>
              <a:t>18</a:t>
            </a:fld>
            <a:endParaRPr lang="en-US" sz="1600" dirty="0">
              <a:solidFill>
                <a:schemeClr val="bg1"/>
              </a:solidFill>
            </a:endParaRPr>
          </a:p>
        </p:txBody>
      </p:sp>
      <p:sp>
        <p:nvSpPr>
          <p:cNvPr id="2" name="TextBox 1"/>
          <p:cNvSpPr txBox="1"/>
          <p:nvPr/>
        </p:nvSpPr>
        <p:spPr>
          <a:xfrm>
            <a:off x="451945" y="1499658"/>
            <a:ext cx="11560461" cy="4862870"/>
          </a:xfrm>
          <a:prstGeom prst="rect">
            <a:avLst/>
          </a:prstGeom>
          <a:noFill/>
        </p:spPr>
        <p:txBody>
          <a:bodyPr wrap="square" rtlCol="0">
            <a:spAutoFit/>
          </a:bodyPr>
          <a:lstStyle/>
          <a:p>
            <a:pPr marL="457200" indent="-457200">
              <a:buFont typeface="Arial" panose="020B0604020202020204" pitchFamily="34" charset="0"/>
              <a:buChar char="•"/>
            </a:pPr>
            <a:r>
              <a:rPr lang="en-US" sz="2400" dirty="0"/>
              <a:t>Remedial Action Plan in accordance with NH DES </a:t>
            </a:r>
            <a:r>
              <a:rPr lang="en-US" sz="2400" dirty="0" err="1"/>
              <a:t>Env</a:t>
            </a:r>
            <a:r>
              <a:rPr lang="en-US" sz="2400" dirty="0"/>
              <a:t>-OR 600</a:t>
            </a:r>
          </a:p>
          <a:p>
            <a:pPr marL="914400" lvl="1" indent="-457200">
              <a:buFont typeface="Arial" panose="020B0604020202020204" pitchFamily="34" charset="0"/>
              <a:buChar char="•"/>
            </a:pPr>
            <a:r>
              <a:rPr lang="en-US" sz="2000" dirty="0"/>
              <a:t>Outlines remediation/excavation plan and endpoint sampling strategy</a:t>
            </a:r>
          </a:p>
          <a:p>
            <a:pPr marL="914400" lvl="1" indent="-457200">
              <a:buFont typeface="Arial" panose="020B0604020202020204" pitchFamily="34" charset="0"/>
              <a:buChar char="•"/>
            </a:pPr>
            <a:r>
              <a:rPr lang="en-US" sz="2000" dirty="0"/>
              <a:t>Remedial Action Plan Completion Report to be submitted at completion</a:t>
            </a:r>
          </a:p>
          <a:p>
            <a:pPr lvl="1"/>
            <a:endParaRPr lang="en-US" sz="2000" dirty="0"/>
          </a:p>
          <a:p>
            <a:pPr lvl="1"/>
            <a:endParaRPr lang="en-US" sz="2000" dirty="0"/>
          </a:p>
          <a:p>
            <a:pPr marL="457200" indent="-457200">
              <a:buFont typeface="Arial" panose="020B0604020202020204" pitchFamily="34" charset="0"/>
              <a:buChar char="•"/>
            </a:pPr>
            <a:r>
              <a:rPr lang="en-US" sz="2400" dirty="0"/>
              <a:t>Wetlands Delineation and Restoration Plan required by NH DES</a:t>
            </a:r>
          </a:p>
          <a:p>
            <a:pPr marL="457200" indent="-457200">
              <a:buFont typeface="Arial" panose="020B0604020202020204" pitchFamily="34" charset="0"/>
              <a:buChar char="•"/>
            </a:pPr>
            <a:endParaRPr lang="en-US" sz="2000" dirty="0"/>
          </a:p>
          <a:p>
            <a:pPr marL="457200" indent="-457200">
              <a:buFont typeface="Arial" panose="020B0604020202020204" pitchFamily="34" charset="0"/>
              <a:buChar char="•"/>
            </a:pPr>
            <a:endParaRPr lang="en-US" sz="2000" dirty="0"/>
          </a:p>
          <a:p>
            <a:pPr marL="457200" indent="-457200">
              <a:buFont typeface="Arial" panose="020B0604020202020204" pitchFamily="34" charset="0"/>
              <a:buChar char="•"/>
            </a:pPr>
            <a:r>
              <a:rPr lang="en-US" sz="2400" dirty="0"/>
              <a:t>Road Safety Plan in accordance with US DOT rules </a:t>
            </a:r>
          </a:p>
          <a:p>
            <a:pPr marL="914400" lvl="1" indent="-457200">
              <a:buFont typeface="Arial" panose="020B0604020202020204" pitchFamily="34" charset="0"/>
              <a:buChar char="•"/>
            </a:pPr>
            <a:r>
              <a:rPr lang="en-US" sz="2000" dirty="0"/>
              <a:t>Jersey barriers, crash arrestors, and warning signage</a:t>
            </a:r>
          </a:p>
          <a:p>
            <a:pPr marL="914400" lvl="1" indent="-457200">
              <a:buFont typeface="Arial" panose="020B0604020202020204" pitchFamily="34" charset="0"/>
              <a:buChar char="•"/>
            </a:pPr>
            <a:endParaRPr lang="en-US" sz="2000" dirty="0"/>
          </a:p>
          <a:p>
            <a:pPr marL="914400" lvl="1" indent="-457200">
              <a:buFont typeface="Arial" panose="020B0604020202020204" pitchFamily="34" charset="0"/>
              <a:buChar char="•"/>
            </a:pPr>
            <a:endParaRPr lang="en-US" sz="2000" dirty="0"/>
          </a:p>
          <a:p>
            <a:pPr marL="457200" indent="-457200">
              <a:buFont typeface="Arial" panose="020B0604020202020204" pitchFamily="34" charset="0"/>
              <a:buChar char="•"/>
            </a:pPr>
            <a:r>
              <a:rPr lang="en-US" sz="2400" dirty="0"/>
              <a:t>Excavation Permit required by NH DOT</a:t>
            </a:r>
          </a:p>
          <a:p>
            <a:pPr marL="914400" lvl="1" indent="-457200">
              <a:buFont typeface="Arial" panose="020B0604020202020204" pitchFamily="34" charset="0"/>
              <a:buChar char="•"/>
            </a:pPr>
            <a:r>
              <a:rPr lang="en-US" sz="2000" dirty="0"/>
              <a:t>Entry/exit ramp and work pad construction procedure/specs</a:t>
            </a:r>
          </a:p>
          <a:p>
            <a:endParaRPr lang="en-US" sz="1400" dirty="0"/>
          </a:p>
        </p:txBody>
      </p:sp>
    </p:spTree>
    <p:extLst>
      <p:ext uri="{BB962C8B-B14F-4D97-AF65-F5344CB8AC3E}">
        <p14:creationId xmlns:p14="http://schemas.microsoft.com/office/powerpoint/2010/main" val="33145516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384BA68-B30C-49D4-AFCA-8E5DC13B6092}" type="slidenum">
              <a:rPr lang="en-US" smtClean="0"/>
              <a:t>19</a:t>
            </a:fld>
            <a:endParaRPr lang="en-US"/>
          </a:p>
        </p:txBody>
      </p:sp>
    </p:spTree>
    <p:extLst>
      <p:ext uri="{BB962C8B-B14F-4D97-AF65-F5344CB8AC3E}">
        <p14:creationId xmlns:p14="http://schemas.microsoft.com/office/powerpoint/2010/main" val="40610059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384BA68-B30C-49D4-AFCA-8E5DC13B6092}" type="slidenum">
              <a:rPr lang="en-US" smtClean="0"/>
              <a:t>20</a:t>
            </a:fld>
            <a:endParaRPr lang="en-US"/>
          </a:p>
        </p:txBody>
      </p:sp>
    </p:spTree>
    <p:extLst>
      <p:ext uri="{BB962C8B-B14F-4D97-AF65-F5344CB8AC3E}">
        <p14:creationId xmlns:p14="http://schemas.microsoft.com/office/powerpoint/2010/main" val="16575869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 b="-31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384BA68-B30C-49D4-AFCA-8E5DC13B6092}" type="slidenum">
              <a:rPr lang="en-US" smtClean="0"/>
              <a:t>21</a:t>
            </a:fld>
            <a:endParaRPr lang="en-US"/>
          </a:p>
        </p:txBody>
      </p:sp>
    </p:spTree>
    <p:extLst>
      <p:ext uri="{BB962C8B-B14F-4D97-AF65-F5344CB8AC3E}">
        <p14:creationId xmlns:p14="http://schemas.microsoft.com/office/powerpoint/2010/main" val="16300848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384BA68-B30C-49D4-AFCA-8E5DC13B6092}" type="slidenum">
              <a:rPr lang="en-US" smtClean="0"/>
              <a:t>22</a:t>
            </a:fld>
            <a:endParaRPr lang="en-US"/>
          </a:p>
        </p:txBody>
      </p:sp>
    </p:spTree>
    <p:extLst>
      <p:ext uri="{BB962C8B-B14F-4D97-AF65-F5344CB8AC3E}">
        <p14:creationId xmlns:p14="http://schemas.microsoft.com/office/powerpoint/2010/main" val="3162909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384BA68-B30C-49D4-AFCA-8E5DC13B6092}" type="slidenum">
              <a:rPr lang="en-US" smtClean="0"/>
              <a:t>23</a:t>
            </a:fld>
            <a:endParaRPr lang="en-US"/>
          </a:p>
        </p:txBody>
      </p:sp>
    </p:spTree>
    <p:extLst>
      <p:ext uri="{BB962C8B-B14F-4D97-AF65-F5344CB8AC3E}">
        <p14:creationId xmlns:p14="http://schemas.microsoft.com/office/powerpoint/2010/main" val="17462676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000" r="-2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384BA68-B30C-49D4-AFCA-8E5DC13B6092}" type="slidenum">
              <a:rPr lang="en-US" smtClean="0"/>
              <a:t>24</a:t>
            </a:fld>
            <a:endParaRPr lang="en-US"/>
          </a:p>
        </p:txBody>
      </p:sp>
    </p:spTree>
    <p:extLst>
      <p:ext uri="{BB962C8B-B14F-4D97-AF65-F5344CB8AC3E}">
        <p14:creationId xmlns:p14="http://schemas.microsoft.com/office/powerpoint/2010/main" val="26964042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384BA68-B30C-49D4-AFCA-8E5DC13B6092}" type="slidenum">
              <a:rPr lang="en-US" smtClean="0"/>
              <a:t>25</a:t>
            </a:fld>
            <a:endParaRPr lang="en-US"/>
          </a:p>
        </p:txBody>
      </p:sp>
    </p:spTree>
    <p:extLst>
      <p:ext uri="{BB962C8B-B14F-4D97-AF65-F5344CB8AC3E}">
        <p14:creationId xmlns:p14="http://schemas.microsoft.com/office/powerpoint/2010/main" val="35563531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384BA68-B30C-49D4-AFCA-8E5DC13B6092}" type="slidenum">
              <a:rPr lang="en-US" smtClean="0"/>
              <a:t>26</a:t>
            </a:fld>
            <a:endParaRPr lang="en-US"/>
          </a:p>
        </p:txBody>
      </p:sp>
    </p:spTree>
    <p:extLst>
      <p:ext uri="{BB962C8B-B14F-4D97-AF65-F5344CB8AC3E}">
        <p14:creationId xmlns:p14="http://schemas.microsoft.com/office/powerpoint/2010/main" val="13789918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384BA68-B30C-49D4-AFCA-8E5DC13B6092}" type="slidenum">
              <a:rPr lang="en-US" smtClean="0"/>
              <a:t>27</a:t>
            </a:fld>
            <a:endParaRPr lang="en-US"/>
          </a:p>
        </p:txBody>
      </p:sp>
    </p:spTree>
    <p:extLst>
      <p:ext uri="{BB962C8B-B14F-4D97-AF65-F5344CB8AC3E}">
        <p14:creationId xmlns:p14="http://schemas.microsoft.com/office/powerpoint/2010/main" val="42388143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384BA68-B30C-49D4-AFCA-8E5DC13B6092}" type="slidenum">
              <a:rPr lang="en-US" smtClean="0"/>
              <a:t>28</a:t>
            </a:fld>
            <a:endParaRPr lang="en-US"/>
          </a:p>
        </p:txBody>
      </p:sp>
    </p:spTree>
    <p:extLst>
      <p:ext uri="{BB962C8B-B14F-4D97-AF65-F5344CB8AC3E}">
        <p14:creationId xmlns:p14="http://schemas.microsoft.com/office/powerpoint/2010/main" val="34729298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384BA68-B30C-49D4-AFCA-8E5DC13B6092}" type="slidenum">
              <a:rPr lang="en-US" smtClean="0"/>
              <a:t>29</a:t>
            </a:fld>
            <a:endParaRPr lang="en-US"/>
          </a:p>
        </p:txBody>
      </p:sp>
    </p:spTree>
    <p:extLst>
      <p:ext uri="{BB962C8B-B14F-4D97-AF65-F5344CB8AC3E}">
        <p14:creationId xmlns:p14="http://schemas.microsoft.com/office/powerpoint/2010/main" val="35905209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384BA68-B30C-49D4-AFCA-8E5DC13B6092}" type="slidenum">
              <a:rPr lang="en-US" smtClean="0"/>
              <a:t>30</a:t>
            </a:fld>
            <a:endParaRPr lang="en-US"/>
          </a:p>
        </p:txBody>
      </p:sp>
    </p:spTree>
    <p:extLst>
      <p:ext uri="{BB962C8B-B14F-4D97-AF65-F5344CB8AC3E}">
        <p14:creationId xmlns:p14="http://schemas.microsoft.com/office/powerpoint/2010/main" val="1305074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384BA68-B30C-49D4-AFCA-8E5DC13B6092}" type="slidenum">
              <a:rPr lang="en-US" smtClean="0"/>
              <a:t>31</a:t>
            </a:fld>
            <a:endParaRPr lang="en-US"/>
          </a:p>
        </p:txBody>
      </p:sp>
    </p:spTree>
    <p:extLst>
      <p:ext uri="{BB962C8B-B14F-4D97-AF65-F5344CB8AC3E}">
        <p14:creationId xmlns:p14="http://schemas.microsoft.com/office/powerpoint/2010/main" val="37450632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384BA68-B30C-49D4-AFCA-8E5DC13B6092}" type="slidenum">
              <a:rPr lang="en-US" smtClean="0"/>
              <a:t>32</a:t>
            </a:fld>
            <a:endParaRPr lang="en-US"/>
          </a:p>
        </p:txBody>
      </p:sp>
    </p:spTree>
    <p:extLst>
      <p:ext uri="{BB962C8B-B14F-4D97-AF65-F5344CB8AC3E}">
        <p14:creationId xmlns:p14="http://schemas.microsoft.com/office/powerpoint/2010/main" val="5959234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384BA68-B30C-49D4-AFCA-8E5DC13B6092}" type="slidenum">
              <a:rPr lang="en-US" smtClean="0"/>
              <a:t>33</a:t>
            </a:fld>
            <a:endParaRPr lang="en-US"/>
          </a:p>
        </p:txBody>
      </p:sp>
    </p:spTree>
    <p:extLst>
      <p:ext uri="{BB962C8B-B14F-4D97-AF65-F5344CB8AC3E}">
        <p14:creationId xmlns:p14="http://schemas.microsoft.com/office/powerpoint/2010/main" val="37018581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384BA68-B30C-49D4-AFCA-8E5DC13B6092}" type="slidenum">
              <a:rPr lang="en-US" smtClean="0"/>
              <a:t>34</a:t>
            </a:fld>
            <a:endParaRPr lang="en-US"/>
          </a:p>
        </p:txBody>
      </p:sp>
    </p:spTree>
    <p:extLst>
      <p:ext uri="{BB962C8B-B14F-4D97-AF65-F5344CB8AC3E}">
        <p14:creationId xmlns:p14="http://schemas.microsoft.com/office/powerpoint/2010/main" val="12917006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384BA68-B30C-49D4-AFCA-8E5DC13B6092}" type="slidenum">
              <a:rPr lang="en-US" smtClean="0"/>
              <a:t>35</a:t>
            </a:fld>
            <a:endParaRPr lang="en-US"/>
          </a:p>
        </p:txBody>
      </p:sp>
    </p:spTree>
    <p:extLst>
      <p:ext uri="{BB962C8B-B14F-4D97-AF65-F5344CB8AC3E}">
        <p14:creationId xmlns:p14="http://schemas.microsoft.com/office/powerpoint/2010/main" val="23339621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000" t="-19000" r="-2000" b="-19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384BA68-B30C-49D4-AFCA-8E5DC13B6092}" type="slidenum">
              <a:rPr lang="en-US" smtClean="0"/>
              <a:t>36</a:t>
            </a:fld>
            <a:endParaRPr lang="en-US"/>
          </a:p>
        </p:txBody>
      </p:sp>
    </p:spTree>
    <p:extLst>
      <p:ext uri="{BB962C8B-B14F-4D97-AF65-F5344CB8AC3E}">
        <p14:creationId xmlns:p14="http://schemas.microsoft.com/office/powerpoint/2010/main" val="30908878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000" t="-19000" r="-2000" b="-19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384BA68-B30C-49D4-AFCA-8E5DC13B6092}" type="slidenum">
              <a:rPr lang="en-US" smtClean="0"/>
              <a:t>37</a:t>
            </a:fld>
            <a:endParaRPr lang="en-US"/>
          </a:p>
        </p:txBody>
      </p:sp>
      <p:sp>
        <p:nvSpPr>
          <p:cNvPr id="3" name="TextBox 2">
            <a:extLst>
              <a:ext uri="{FF2B5EF4-FFF2-40B4-BE49-F238E27FC236}">
                <a16:creationId xmlns:a16="http://schemas.microsoft.com/office/drawing/2014/main" id="{33F76321-3AA8-4CE0-9C9F-03FCE9481434}"/>
              </a:ext>
            </a:extLst>
          </p:cNvPr>
          <p:cNvSpPr txBox="1"/>
          <p:nvPr/>
        </p:nvSpPr>
        <p:spPr>
          <a:xfrm>
            <a:off x="1317500" y="946890"/>
            <a:ext cx="10036300" cy="4955203"/>
          </a:xfrm>
          <a:prstGeom prst="rect">
            <a:avLst/>
          </a:prstGeom>
          <a:solidFill>
            <a:schemeClr val="accent6">
              <a:alpha val="85000"/>
            </a:schemeClr>
          </a:solidFill>
          <a:ln>
            <a:solidFill>
              <a:schemeClr val="tx1"/>
            </a:solidFill>
          </a:ln>
        </p:spPr>
        <p:txBody>
          <a:bodyPr wrap="square" rtlCol="0">
            <a:spAutoFit/>
          </a:bodyPr>
          <a:lstStyle/>
          <a:p>
            <a:pPr algn="ctr"/>
            <a:r>
              <a:rPr lang="en-US" sz="3200" b="1" dirty="0">
                <a:latin typeface="Arial" panose="020B0604020202020204" pitchFamily="34" charset="0"/>
                <a:cs typeface="Arial" panose="020B0604020202020204" pitchFamily="34" charset="0"/>
              </a:rPr>
              <a:t>Results of Excavation</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400" dirty="0"/>
              <a:t>Excavated and disposed of 3,373 tons of impacted soil</a:t>
            </a:r>
          </a:p>
          <a:p>
            <a:pPr marL="914400" lvl="1" indent="-457200">
              <a:buFont typeface="Arial" panose="020B0604020202020204" pitchFamily="34" charset="0"/>
              <a:buChar char="•"/>
            </a:pPr>
            <a:r>
              <a:rPr lang="en-US" sz="2000" dirty="0"/>
              <a:t>Not including trees, stumps, and absorbents</a:t>
            </a:r>
          </a:p>
          <a:p>
            <a:endParaRPr lang="en-US" sz="2400" dirty="0"/>
          </a:p>
          <a:p>
            <a:endParaRPr lang="en-US" sz="2400" dirty="0"/>
          </a:p>
          <a:p>
            <a:pPr marL="457200" indent="-457200">
              <a:buFont typeface="Arial" panose="020B0604020202020204" pitchFamily="34" charset="0"/>
              <a:buChar char="•"/>
            </a:pPr>
            <a:r>
              <a:rPr lang="en-US" sz="2400" dirty="0"/>
              <a:t>Recovered ~6,900 gallons of gasoline and gas/water mix</a:t>
            </a:r>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r>
              <a:rPr lang="en-US" sz="2400" dirty="0"/>
              <a:t>Collected 19 post-excavation soil samples</a:t>
            </a:r>
          </a:p>
          <a:p>
            <a:pPr lvl="1"/>
            <a:r>
              <a:rPr lang="en-US" sz="2000" dirty="0"/>
              <a:t>-Excavation mostly affective, low-level SRS violations in a couple locations along roadway embankment (excavation limited by roadway)</a:t>
            </a:r>
          </a:p>
          <a:p>
            <a:endParaRPr lang="en-US" sz="2800" dirty="0"/>
          </a:p>
        </p:txBody>
      </p:sp>
    </p:spTree>
    <p:extLst>
      <p:ext uri="{BB962C8B-B14F-4D97-AF65-F5344CB8AC3E}">
        <p14:creationId xmlns:p14="http://schemas.microsoft.com/office/powerpoint/2010/main" val="4289431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4" name="TextBox 3"/>
          <p:cNvSpPr txBox="1"/>
          <p:nvPr/>
        </p:nvSpPr>
        <p:spPr>
          <a:xfrm>
            <a:off x="243840" y="182880"/>
            <a:ext cx="12192000" cy="584775"/>
          </a:xfrm>
          <a:prstGeom prst="rect">
            <a:avLst/>
          </a:prstGeom>
          <a:noFill/>
        </p:spPr>
        <p:txBody>
          <a:bodyPr wrap="square" rtlCol="0">
            <a:spAutoFit/>
          </a:bodyPr>
          <a:lstStyle/>
          <a:p>
            <a:r>
              <a:rPr lang="en-US" sz="3200" b="1" dirty="0">
                <a:latin typeface="Arial" panose="020B0604020202020204" pitchFamily="34" charset="0"/>
                <a:cs typeface="Arial" panose="020B0604020202020204" pitchFamily="34" charset="0"/>
              </a:rPr>
              <a:t>Groundwater and Surface Water Monitoring Results</a:t>
            </a:r>
          </a:p>
        </p:txBody>
      </p:sp>
      <p:sp>
        <p:nvSpPr>
          <p:cNvPr id="3" name="Slide Number Placeholder 2"/>
          <p:cNvSpPr>
            <a:spLocks noGrp="1"/>
          </p:cNvSpPr>
          <p:nvPr>
            <p:ph type="sldNum" sz="quarter" idx="12"/>
          </p:nvPr>
        </p:nvSpPr>
        <p:spPr>
          <a:xfrm>
            <a:off x="9309847" y="6427434"/>
            <a:ext cx="2743200" cy="365125"/>
          </a:xfrm>
        </p:spPr>
        <p:txBody>
          <a:bodyPr/>
          <a:lstStyle/>
          <a:p>
            <a:fld id="{7384BA68-B30C-49D4-AFCA-8E5DC13B6092}" type="slidenum">
              <a:rPr lang="en-US" sz="1600" smtClean="0">
                <a:solidFill>
                  <a:schemeClr val="bg1"/>
                </a:solidFill>
              </a:rPr>
              <a:t>38</a:t>
            </a:fld>
            <a:endParaRPr lang="en-US" sz="1600" dirty="0">
              <a:solidFill>
                <a:schemeClr val="bg1"/>
              </a:solidFill>
            </a:endParaRPr>
          </a:p>
        </p:txBody>
      </p:sp>
      <p:sp>
        <p:nvSpPr>
          <p:cNvPr id="2" name="TextBox 1"/>
          <p:cNvSpPr txBox="1"/>
          <p:nvPr/>
        </p:nvSpPr>
        <p:spPr>
          <a:xfrm>
            <a:off x="518160" y="1428259"/>
            <a:ext cx="11170919" cy="4585871"/>
          </a:xfrm>
          <a:prstGeom prst="rect">
            <a:avLst/>
          </a:prstGeom>
          <a:noFill/>
        </p:spPr>
        <p:txBody>
          <a:bodyPr wrap="square" rtlCol="0">
            <a:spAutoFit/>
          </a:bodyPr>
          <a:lstStyle/>
          <a:p>
            <a:pPr marL="457200" indent="-457200">
              <a:buFont typeface="Arial" panose="020B0604020202020204" pitchFamily="34" charset="0"/>
              <a:buChar char="•"/>
            </a:pPr>
            <a:r>
              <a:rPr lang="en-US" sz="2400" dirty="0"/>
              <a:t>GW monitoring:</a:t>
            </a:r>
          </a:p>
          <a:p>
            <a:pPr lvl="1"/>
            <a:r>
              <a:rPr lang="en-US" sz="2000" dirty="0"/>
              <a:t>-Low-level AGQS violations for select VOC’s in source area wells</a:t>
            </a:r>
          </a:p>
          <a:p>
            <a:pPr lvl="1"/>
            <a:r>
              <a:rPr lang="en-US" sz="2000" dirty="0"/>
              <a:t>-PFAS detected in source area wells and at down-gradient wells (&lt;AGQS)</a:t>
            </a:r>
            <a:endParaRPr lang="en-US" sz="2400" dirty="0"/>
          </a:p>
          <a:p>
            <a:endParaRPr lang="en-US" sz="2400" dirty="0"/>
          </a:p>
          <a:p>
            <a:endParaRPr lang="en-US" sz="2400" dirty="0"/>
          </a:p>
          <a:p>
            <a:pPr marL="457200" indent="-457200">
              <a:buFont typeface="Arial" panose="020B0604020202020204" pitchFamily="34" charset="0"/>
              <a:buChar char="•"/>
            </a:pPr>
            <a:r>
              <a:rPr lang="en-US" sz="2400" dirty="0"/>
              <a:t>SW monitoring:</a:t>
            </a:r>
          </a:p>
          <a:p>
            <a:pPr lvl="1"/>
            <a:r>
              <a:rPr lang="en-US" sz="2000" dirty="0"/>
              <a:t>-3 repeatable sample locations in nearby unnamed stream</a:t>
            </a:r>
          </a:p>
          <a:p>
            <a:pPr lvl="1"/>
            <a:r>
              <a:rPr lang="en-US" sz="2000" dirty="0"/>
              <a:t>-No petroleum detections</a:t>
            </a:r>
          </a:p>
          <a:p>
            <a:pPr lvl="1"/>
            <a:r>
              <a:rPr lang="en-US" sz="2000" dirty="0"/>
              <a:t>-PFAS concentrations detected at down-gradient location</a:t>
            </a:r>
            <a:endParaRPr lang="en-US" sz="2400" dirty="0"/>
          </a:p>
          <a:p>
            <a:endParaRPr lang="en-US" sz="2400" dirty="0"/>
          </a:p>
          <a:p>
            <a:endParaRPr lang="en-US" sz="2400" dirty="0"/>
          </a:p>
          <a:p>
            <a:pPr marL="457200" indent="-457200">
              <a:buFont typeface="Arial" panose="020B0604020202020204" pitchFamily="34" charset="0"/>
              <a:buChar char="•"/>
            </a:pPr>
            <a:r>
              <a:rPr lang="en-US" sz="2400" dirty="0"/>
              <a:t>Two rounds of groundwater sampling show similar results</a:t>
            </a:r>
          </a:p>
          <a:p>
            <a:pPr indent="457200"/>
            <a:r>
              <a:rPr lang="en-US" sz="2400" dirty="0"/>
              <a:t>(June &amp; July 2020)</a:t>
            </a:r>
            <a:endParaRPr lang="en-US" sz="2000" dirty="0"/>
          </a:p>
        </p:txBody>
      </p:sp>
    </p:spTree>
    <p:extLst>
      <p:ext uri="{BB962C8B-B14F-4D97-AF65-F5344CB8AC3E}">
        <p14:creationId xmlns:p14="http://schemas.microsoft.com/office/powerpoint/2010/main" val="17038977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4" name="TextBox 3"/>
          <p:cNvSpPr txBox="1"/>
          <p:nvPr/>
        </p:nvSpPr>
        <p:spPr>
          <a:xfrm>
            <a:off x="243840" y="182880"/>
            <a:ext cx="12192000" cy="584775"/>
          </a:xfrm>
          <a:prstGeom prst="rect">
            <a:avLst/>
          </a:prstGeom>
          <a:noFill/>
        </p:spPr>
        <p:txBody>
          <a:bodyPr wrap="square" rtlCol="0">
            <a:spAutoFit/>
          </a:bodyPr>
          <a:lstStyle/>
          <a:p>
            <a:r>
              <a:rPr lang="en-US" sz="3200" b="1" dirty="0">
                <a:latin typeface="Arial" panose="020B0604020202020204" pitchFamily="34" charset="0"/>
                <a:cs typeface="Arial" panose="020B0604020202020204" pitchFamily="34" charset="0"/>
              </a:rPr>
              <a:t>Future Investigation and Remediation</a:t>
            </a:r>
          </a:p>
        </p:txBody>
      </p:sp>
      <p:sp>
        <p:nvSpPr>
          <p:cNvPr id="3" name="Slide Number Placeholder 2"/>
          <p:cNvSpPr>
            <a:spLocks noGrp="1"/>
          </p:cNvSpPr>
          <p:nvPr>
            <p:ph type="sldNum" sz="quarter" idx="12"/>
          </p:nvPr>
        </p:nvSpPr>
        <p:spPr>
          <a:xfrm>
            <a:off x="9309847" y="6427434"/>
            <a:ext cx="2743200" cy="365125"/>
          </a:xfrm>
        </p:spPr>
        <p:txBody>
          <a:bodyPr/>
          <a:lstStyle/>
          <a:p>
            <a:fld id="{7384BA68-B30C-49D4-AFCA-8E5DC13B6092}" type="slidenum">
              <a:rPr lang="en-US" sz="1600" smtClean="0">
                <a:solidFill>
                  <a:schemeClr val="bg1"/>
                </a:solidFill>
              </a:rPr>
              <a:t>39</a:t>
            </a:fld>
            <a:endParaRPr lang="en-US" sz="1600" dirty="0">
              <a:solidFill>
                <a:schemeClr val="bg1"/>
              </a:solidFill>
            </a:endParaRPr>
          </a:p>
        </p:txBody>
      </p:sp>
      <p:sp>
        <p:nvSpPr>
          <p:cNvPr id="2" name="TextBox 1"/>
          <p:cNvSpPr txBox="1"/>
          <p:nvPr/>
        </p:nvSpPr>
        <p:spPr>
          <a:xfrm>
            <a:off x="624666" y="1515009"/>
            <a:ext cx="11033933" cy="4154984"/>
          </a:xfrm>
          <a:prstGeom prst="rect">
            <a:avLst/>
          </a:prstGeom>
          <a:noFill/>
        </p:spPr>
        <p:txBody>
          <a:bodyPr wrap="square" rtlCol="0">
            <a:spAutoFit/>
          </a:bodyPr>
          <a:lstStyle/>
          <a:p>
            <a:pPr marL="457200" indent="-457200">
              <a:buFont typeface="Arial" panose="020B0604020202020204" pitchFamily="34" charset="0"/>
              <a:buChar char="•"/>
            </a:pPr>
            <a:r>
              <a:rPr lang="en-US" sz="2400" dirty="0"/>
              <a:t>At completion of Initial Response Action phase, the project is passed to the NH DES Petroleum Remediation Section for management</a:t>
            </a:r>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r>
              <a:rPr lang="en-US" sz="2400" dirty="0"/>
              <a:t>Additional groundwater and surface water monitoring requested</a:t>
            </a:r>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r>
              <a:rPr lang="en-US" sz="2400" dirty="0"/>
              <a:t>Additional groundwater investigation required</a:t>
            </a:r>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r>
              <a:rPr lang="en-US" sz="2400" dirty="0"/>
              <a:t>SRS violations in roadway embankment to be addressed</a:t>
            </a:r>
            <a:endParaRPr lang="en-US" sz="2000" dirty="0"/>
          </a:p>
        </p:txBody>
      </p:sp>
    </p:spTree>
    <p:extLst>
      <p:ext uri="{BB962C8B-B14F-4D97-AF65-F5344CB8AC3E}">
        <p14:creationId xmlns:p14="http://schemas.microsoft.com/office/powerpoint/2010/main" val="33498400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290534" y="6426688"/>
            <a:ext cx="2743200" cy="365125"/>
          </a:xfrm>
        </p:spPr>
        <p:txBody>
          <a:bodyPr/>
          <a:lstStyle/>
          <a:p>
            <a:fld id="{7384BA68-B30C-49D4-AFCA-8E5DC13B6092}" type="slidenum">
              <a:rPr lang="en-US" sz="1600" smtClean="0">
                <a:solidFill>
                  <a:schemeClr val="bg1"/>
                </a:solidFill>
              </a:rPr>
              <a:t>40</a:t>
            </a:fld>
            <a:endParaRPr lang="en-US" sz="1600" dirty="0">
              <a:solidFill>
                <a:schemeClr val="bg1"/>
              </a:solidFill>
            </a:endParaRPr>
          </a:p>
        </p:txBody>
      </p:sp>
      <p:sp>
        <p:nvSpPr>
          <p:cNvPr id="6" name="TextBox 5"/>
          <p:cNvSpPr txBox="1"/>
          <p:nvPr/>
        </p:nvSpPr>
        <p:spPr>
          <a:xfrm>
            <a:off x="2931032" y="277897"/>
            <a:ext cx="6126511" cy="707886"/>
          </a:xfrm>
          <a:prstGeom prst="rect">
            <a:avLst/>
          </a:prstGeom>
          <a:noFill/>
        </p:spPr>
        <p:txBody>
          <a:bodyPr wrap="square" rtlCol="0">
            <a:spAutoFit/>
          </a:bodyPr>
          <a:lstStyle/>
          <a:p>
            <a:pPr algn="ctr"/>
            <a:r>
              <a:rPr lang="en-US" sz="4000" b="1" dirty="0"/>
              <a:t>Special Thanks</a:t>
            </a:r>
          </a:p>
        </p:txBody>
      </p:sp>
      <p:sp>
        <p:nvSpPr>
          <p:cNvPr id="8" name="Subtitle 2"/>
          <p:cNvSpPr txBox="1">
            <a:spLocks/>
          </p:cNvSpPr>
          <p:nvPr/>
        </p:nvSpPr>
        <p:spPr>
          <a:xfrm>
            <a:off x="712177" y="2052264"/>
            <a:ext cx="8763000" cy="42672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en-US"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First Responders</a:t>
            </a:r>
          </a:p>
          <a:p>
            <a:pPr marL="0" indent="0">
              <a:buNone/>
              <a:defRPr/>
            </a:pPr>
            <a:endParaRPr lang="en-US" sz="3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indent="0">
              <a:buNone/>
              <a:defRPr/>
            </a:pPr>
            <a:r>
              <a:rPr lang="en-US"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JP Noonan</a:t>
            </a:r>
          </a:p>
          <a:p>
            <a:pPr marL="0" indent="0">
              <a:buNone/>
              <a:defRPr/>
            </a:pPr>
            <a:endParaRPr lang="en-US" sz="3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indent="0">
              <a:buNone/>
              <a:defRPr/>
            </a:pPr>
            <a:r>
              <a:rPr lang="en-US"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St. </a:t>
            </a:r>
            <a:r>
              <a:rPr lang="en-US"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Germain</a:t>
            </a:r>
            <a:endParaRPr lang="en-US"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indent="0">
              <a:buNone/>
              <a:defRPr/>
            </a:pPr>
            <a:endParaRPr lang="en-US" sz="32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Clean Harbors Environmental Services</a:t>
            </a:r>
            <a:endParaRPr lang="en-US" sz="2000" dirty="0">
              <a:latin typeface="Arial" panose="020B0604020202020204" pitchFamily="34" charset="0"/>
              <a:cs typeface="Arial" panose="020B0604020202020204" pitchFamily="34" charset="0"/>
            </a:endParaRPr>
          </a:p>
          <a:p>
            <a:endParaRPr lang="en-US" sz="2400"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85893" y="3791419"/>
            <a:ext cx="3543300" cy="1285875"/>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33393" y="1627291"/>
            <a:ext cx="1905000" cy="1905000"/>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09634" y="1615073"/>
            <a:ext cx="1905000" cy="1905000"/>
          </a:xfrm>
          <a:prstGeom prst="rect">
            <a:avLst/>
          </a:prstGeom>
        </p:spPr>
      </p:pic>
    </p:spTree>
    <p:extLst>
      <p:ext uri="{BB962C8B-B14F-4D97-AF65-F5344CB8AC3E}">
        <p14:creationId xmlns:p14="http://schemas.microsoft.com/office/powerpoint/2010/main" val="24694451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290538" y="6426688"/>
            <a:ext cx="2743200" cy="365125"/>
          </a:xfrm>
        </p:spPr>
        <p:txBody>
          <a:bodyPr/>
          <a:lstStyle/>
          <a:p>
            <a:fld id="{7384BA68-B30C-49D4-AFCA-8E5DC13B6092}" type="slidenum">
              <a:rPr lang="en-US" sz="1600" smtClean="0">
                <a:solidFill>
                  <a:schemeClr val="bg1"/>
                </a:solidFill>
              </a:rPr>
              <a:t>41</a:t>
            </a:fld>
            <a:endParaRPr lang="en-US" sz="1600" dirty="0">
              <a:solidFill>
                <a:schemeClr val="bg1"/>
              </a:solidFill>
            </a:endParaRPr>
          </a:p>
        </p:txBody>
      </p:sp>
      <p:sp>
        <p:nvSpPr>
          <p:cNvPr id="6" name="TextBox 5"/>
          <p:cNvSpPr txBox="1"/>
          <p:nvPr/>
        </p:nvSpPr>
        <p:spPr>
          <a:xfrm>
            <a:off x="3061128" y="479830"/>
            <a:ext cx="6126511" cy="769441"/>
          </a:xfrm>
          <a:prstGeom prst="rect">
            <a:avLst/>
          </a:prstGeom>
          <a:noFill/>
        </p:spPr>
        <p:txBody>
          <a:bodyPr wrap="square" rtlCol="0">
            <a:spAutoFit/>
          </a:bodyPr>
          <a:lstStyle/>
          <a:p>
            <a:pPr algn="ctr"/>
            <a:r>
              <a:rPr lang="en-US" sz="4400" b="1" dirty="0"/>
              <a:t>Questions?</a:t>
            </a:r>
          </a:p>
        </p:txBody>
      </p:sp>
      <p:sp>
        <p:nvSpPr>
          <p:cNvPr id="8" name="Subtitle 2"/>
          <p:cNvSpPr txBox="1">
            <a:spLocks/>
          </p:cNvSpPr>
          <p:nvPr/>
        </p:nvSpPr>
        <p:spPr>
          <a:xfrm>
            <a:off x="1742884" y="1941370"/>
            <a:ext cx="8763000" cy="42672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r>
              <a:rPr lang="en-US"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Chris Wood</a:t>
            </a:r>
          </a:p>
          <a:p>
            <a:pPr marL="0" indent="0" algn="ctr">
              <a:buNone/>
              <a:defRPr/>
            </a:pPr>
            <a:r>
              <a:rPr lang="en-US" sz="2000" dirty="0">
                <a:latin typeface="Arial" panose="020B0604020202020204" pitchFamily="34" charset="0"/>
                <a:cs typeface="Arial" panose="020B0604020202020204" pitchFamily="34" charset="0"/>
              </a:rPr>
              <a:t>NH Department of Environmental Services</a:t>
            </a:r>
          </a:p>
          <a:p>
            <a:pPr marL="0" indent="0" algn="ctr">
              <a:buNone/>
              <a:defRPr/>
            </a:pPr>
            <a:r>
              <a:rPr lang="en-US" sz="2000" dirty="0">
                <a:latin typeface="Arial" panose="020B0604020202020204" pitchFamily="34" charset="0"/>
                <a:cs typeface="Arial" panose="020B0604020202020204" pitchFamily="34" charset="0"/>
              </a:rPr>
              <a:t>Waste Management Division</a:t>
            </a:r>
          </a:p>
          <a:p>
            <a:pPr algn="ctr">
              <a:defRPr/>
            </a:pPr>
            <a:endParaRPr lang="en-US" sz="2000" dirty="0">
              <a:latin typeface="Arial" panose="020B0604020202020204" pitchFamily="34" charset="0"/>
              <a:cs typeface="Arial" panose="020B0604020202020204" pitchFamily="34" charset="0"/>
            </a:endParaRPr>
          </a:p>
          <a:p>
            <a:pPr marL="0" indent="0" algn="ctr">
              <a:buNone/>
              <a:defRPr/>
            </a:pPr>
            <a:r>
              <a:rPr lang="en-US" sz="2000" dirty="0">
                <a:latin typeface="Arial" panose="020B0604020202020204" pitchFamily="34" charset="0"/>
                <a:cs typeface="Arial" panose="020B0604020202020204" pitchFamily="34" charset="0"/>
              </a:rPr>
              <a:t>29 Hazen Drive, PO Box 95</a:t>
            </a:r>
          </a:p>
          <a:p>
            <a:pPr marL="0" indent="0" algn="ctr">
              <a:buNone/>
              <a:defRPr/>
            </a:pPr>
            <a:r>
              <a:rPr lang="en-US" sz="2000" dirty="0">
                <a:latin typeface="Arial" panose="020B0604020202020204" pitchFamily="34" charset="0"/>
                <a:cs typeface="Arial" panose="020B0604020202020204" pitchFamily="34" charset="0"/>
              </a:rPr>
              <a:t>Concord, NH 03302-0095</a:t>
            </a:r>
          </a:p>
          <a:p>
            <a:pPr marL="0" indent="0" algn="ctr">
              <a:buNone/>
              <a:defRPr/>
            </a:pPr>
            <a:r>
              <a:rPr lang="en-US" sz="2000" u="sng" dirty="0">
                <a:solidFill>
                  <a:srgbClr val="7030A0"/>
                </a:solidFill>
                <a:latin typeface="Arial" panose="020B0604020202020204" pitchFamily="34" charset="0"/>
                <a:cs typeface="Arial" panose="020B0604020202020204" pitchFamily="34" charset="0"/>
                <a:hlinkClick r:id="rId3"/>
              </a:rPr>
              <a:t>Christopher.B.Wood@des.nh.gov</a:t>
            </a:r>
            <a:r>
              <a:rPr lang="en-US" sz="2000" u="sng" dirty="0">
                <a:latin typeface="Arial" panose="020B0604020202020204" pitchFamily="34" charset="0"/>
                <a:cs typeface="Arial" panose="020B0604020202020204" pitchFamily="34" charset="0"/>
              </a:rPr>
              <a:t> </a:t>
            </a:r>
          </a:p>
          <a:p>
            <a:pPr marL="0" indent="0" algn="ctr">
              <a:buNone/>
              <a:defRPr/>
            </a:pPr>
            <a:r>
              <a:rPr lang="en-US" sz="2000" dirty="0">
                <a:latin typeface="Arial" panose="020B0604020202020204" pitchFamily="34" charset="0"/>
                <a:cs typeface="Arial" panose="020B0604020202020204" pitchFamily="34" charset="0"/>
              </a:rPr>
              <a:t>(603) 271-3746</a:t>
            </a:r>
          </a:p>
          <a:p>
            <a:endParaRPr lang="en-US" sz="2400" dirty="0"/>
          </a:p>
        </p:txBody>
      </p:sp>
    </p:spTree>
    <p:extLst>
      <p:ext uri="{BB962C8B-B14F-4D97-AF65-F5344CB8AC3E}">
        <p14:creationId xmlns:p14="http://schemas.microsoft.com/office/powerpoint/2010/main" val="13655072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56651</TotalTime>
  <Words>4245</Words>
  <Application>Microsoft Office PowerPoint</Application>
  <PresentationFormat>Widescreen</PresentationFormat>
  <Paragraphs>403</Paragraphs>
  <Slides>41</Slides>
  <Notes>41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41</vt:i4>
      </vt:variant>
    </vt:vector>
  </HeadingPairs>
  <TitlesOfParts>
    <vt:vector size="46" baseType="lpstr">
      <vt:lpstr>Arial</vt:lpstr>
      <vt:lpstr>Arial Rounded MT Bold</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U.S. Department of Defense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Christopher.B.Wood@des.nh.gov</dc:creator>
  <cp:lastModifiedBy>Wood, Christopher</cp:lastModifiedBy>
  <cp:revision>143</cp:revision>
  <dcterms:created xsi:type="dcterms:W3CDTF">2021-03-19T11:16:37Z</dcterms:created>
  <dcterms:modified xsi:type="dcterms:W3CDTF">2022-03-30T16:03:49Z</dcterms:modified>
</cp:coreProperties>
</file>