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48" r:id="rId5"/>
  </p:sldMasterIdLst>
  <p:notesMasterIdLst>
    <p:notesMasterId r:id="rId15"/>
  </p:notesMasterIdLst>
  <p:sldIdLst>
    <p:sldId id="256" r:id="rId6"/>
    <p:sldId id="269" r:id="rId7"/>
    <p:sldId id="268" r:id="rId8"/>
    <p:sldId id="277" r:id="rId9"/>
    <p:sldId id="278" r:id="rId10"/>
    <p:sldId id="273" r:id="rId11"/>
    <p:sldId id="279" r:id="rId12"/>
    <p:sldId id="271" r:id="rId13"/>
    <p:sldId id="267" r:id="rId14"/>
  </p:sldIdLst>
  <p:sldSz cx="12192000" cy="6858000"/>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254061"/>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9894" autoAdjust="0"/>
  </p:normalViewPr>
  <p:slideViewPr>
    <p:cSldViewPr>
      <p:cViewPr varScale="1">
        <p:scale>
          <a:sx n="81" d="100"/>
          <a:sy n="81" d="100"/>
        </p:scale>
        <p:origin x="60" y="3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9/16/2021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164338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Flexible  -  Homeowner available all day</a:t>
            </a:r>
          </a:p>
          <a:p>
            <a:r>
              <a:rPr lang="en-US" b="1" dirty="0">
                <a:solidFill>
                  <a:srgbClr val="002060"/>
                </a:solidFill>
              </a:rPr>
              <a:t>Not Flexible – they work and will only be home early in the morning, late after work… </a:t>
            </a:r>
          </a:p>
          <a:p>
            <a:endParaRPr lang="en-US" b="1" dirty="0">
              <a:solidFill>
                <a:srgbClr val="002060"/>
              </a:solidFill>
            </a:endParaRPr>
          </a:p>
          <a:p>
            <a:r>
              <a:rPr lang="en-US" sz="2800" b="1" dirty="0">
                <a:solidFill>
                  <a:srgbClr val="002060"/>
                </a:solidFill>
                <a:ea typeface="Calibri" panose="020F0502020204030204" pitchFamily="34" charset="0"/>
                <a:cs typeface="Times New Roman" panose="02020603050405020304" pitchFamily="18" charset="0"/>
              </a:rPr>
              <a:t>Provides scheduler with flexibility within the schedule</a:t>
            </a:r>
          </a:p>
          <a:p>
            <a:endParaRPr lang="en-US" sz="2800" b="1" dirty="0">
              <a:solidFill>
                <a:srgbClr val="002060"/>
              </a:solidFill>
              <a:ea typeface="Calibri" panose="020F0502020204030204" pitchFamily="34" charset="0"/>
              <a:cs typeface="Times New Roman" panose="02020603050405020304" pitchFamily="18" charset="0"/>
            </a:endParaRPr>
          </a:p>
          <a:p>
            <a:r>
              <a:rPr lang="en-US" sz="2800" b="1" dirty="0">
                <a:solidFill>
                  <a:srgbClr val="002060"/>
                </a:solidFill>
                <a:ea typeface="Calibri" panose="020F0502020204030204" pitchFamily="34" charset="0"/>
                <a:cs typeface="Times New Roman" panose="02020603050405020304" pitchFamily="18" charset="0"/>
              </a:rPr>
              <a:t>Some people will not be available that day</a:t>
            </a:r>
          </a:p>
          <a:p>
            <a:endParaRPr lang="en-US" sz="2800" b="1" dirty="0">
              <a:solidFill>
                <a:srgbClr val="002060"/>
              </a:solidFill>
              <a:ea typeface="Calibri" panose="020F0502020204030204" pitchFamily="34" charset="0"/>
              <a:cs typeface="Times New Roman" panose="02020603050405020304" pitchFamily="18" charset="0"/>
            </a:endParaRPr>
          </a:p>
          <a:p>
            <a:r>
              <a:rPr lang="en-US" sz="2800" b="1" dirty="0">
                <a:solidFill>
                  <a:srgbClr val="002060"/>
                </a:solidFill>
                <a:ea typeface="Calibri" panose="020F0502020204030204" pitchFamily="34" charset="0"/>
                <a:cs typeface="Times New Roman" panose="02020603050405020304" pitchFamily="18" charset="0"/>
              </a:rPr>
              <a:t>Be Flexible – Give them the option of 2 or 3 days</a:t>
            </a:r>
          </a:p>
          <a:p>
            <a:r>
              <a:rPr lang="en-US" sz="2800" b="1" dirty="0">
                <a:solidFill>
                  <a:srgbClr val="002060"/>
                </a:solidFill>
                <a:cs typeface="Times New Roman" panose="02020603050405020304" pitchFamily="18" charset="0"/>
              </a:rPr>
              <a:t>Remember – You will see these folks every month, so being pushy and forceful isn’t going to make it pleasant</a:t>
            </a:r>
            <a:endParaRPr lang="en-US" dirty="0"/>
          </a:p>
        </p:txBody>
      </p:sp>
      <p:sp>
        <p:nvSpPr>
          <p:cNvPr id="4" name="Slide Number Placeholder 3"/>
          <p:cNvSpPr>
            <a:spLocks noGrp="1"/>
          </p:cNvSpPr>
          <p:nvPr>
            <p:ph type="sldNum" sz="quarter" idx="5"/>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343568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800" dirty="0"/>
          </a:p>
          <a:p>
            <a:endParaRPr lang="en-US" sz="1800" dirty="0"/>
          </a:p>
          <a:p>
            <a:endParaRPr lang="en-US" sz="18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Screening out a site:</a:t>
            </a:r>
          </a:p>
          <a:p>
            <a:r>
              <a:rPr lang="en-US" sz="1400" dirty="0"/>
              <a:t>If you have an old gas station site where a VI  pathway was not originally assessed and this site comes back in to the DEP for one reason or another, if we have some old soil borings that show no saturated soil within 30 feet of a receptor, we can screen that site out. (Pathway not complete!)  </a:t>
            </a:r>
          </a:p>
        </p:txBody>
      </p:sp>
      <p:sp>
        <p:nvSpPr>
          <p:cNvPr id="4" name="Slide Number Placeholder 3"/>
          <p:cNvSpPr>
            <a:spLocks noGrp="1"/>
          </p:cNvSpPr>
          <p:nvPr>
            <p:ph type="sldNum" sz="quarter" idx="10"/>
          </p:nvPr>
        </p:nvSpPr>
        <p:spPr/>
        <p:txBody>
          <a:bodyPr/>
          <a:lstStyle/>
          <a:p>
            <a:fld id="{4B1F1058-E29A-4DD4-9708-68440E6BA7C1}" type="slidenum">
              <a:rPr lang="en-US" smtClean="0"/>
              <a:t>6</a:t>
            </a:fld>
            <a:endParaRPr lang="en-US"/>
          </a:p>
        </p:txBody>
      </p:sp>
    </p:spTree>
    <p:extLst>
      <p:ext uri="{BB962C8B-B14F-4D97-AF65-F5344CB8AC3E}">
        <p14:creationId xmlns:p14="http://schemas.microsoft.com/office/powerpoint/2010/main" val="361073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9</a:t>
            </a:fld>
            <a:endParaRPr lang="en-US"/>
          </a:p>
        </p:txBody>
      </p:sp>
    </p:spTree>
    <p:extLst>
      <p:ext uri="{BB962C8B-B14F-4D97-AF65-F5344CB8AC3E}">
        <p14:creationId xmlns:p14="http://schemas.microsoft.com/office/powerpoint/2010/main" val="354294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676401"/>
            <a:ext cx="6604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725446" y="3886200"/>
            <a:ext cx="6552153" cy="1676400"/>
          </a:xfrm>
        </p:spPr>
        <p:txBody>
          <a:bodyPr/>
          <a:lstStyle>
            <a:lvl1pPr marL="0" indent="0" algn="r">
              <a:spcBef>
                <a:spcPts val="0"/>
              </a:spcBef>
              <a:spcAft>
                <a:spcPts val="600"/>
              </a:spcAft>
              <a:buNone/>
              <a:defRPr sz="2400" baseline="0">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a:t>
            </a:r>
          </a:p>
          <a:p>
            <a:r>
              <a:rPr lang="en-US" dirty="0"/>
              <a:t>Title/Program </a:t>
            </a:r>
          </a:p>
        </p:txBody>
      </p:sp>
      <p:pic>
        <p:nvPicPr>
          <p:cNvPr id="2051"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601" y="1556085"/>
            <a:ext cx="3017520"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2418EE0F-E09C-45B3-A43B-C8D2603F97CF}"/>
              </a:ext>
            </a:extLst>
          </p:cNvPr>
          <p:cNvSpPr txBox="1"/>
          <p:nvPr userDrawn="1"/>
        </p:nvSpPr>
        <p:spPr>
          <a:xfrm>
            <a:off x="8351" y="6019800"/>
            <a:ext cx="12175298" cy="877163"/>
          </a:xfrm>
          <a:prstGeom prst="rect">
            <a:avLst/>
          </a:prstGeom>
          <a:solidFill>
            <a:srgbClr val="17375E"/>
          </a:solidFill>
        </p:spPr>
        <p:txBody>
          <a:bodyPr wrap="square" rtlCol="0">
            <a:spAutoFit/>
          </a:bodyPr>
          <a:lstStyle/>
          <a:p>
            <a:pPr algn="ctr">
              <a:spcAft>
                <a:spcPts val="600"/>
              </a:spcAft>
            </a:pPr>
            <a:r>
              <a:rPr lang="en-US" sz="2800" cap="small" baseline="0" dirty="0">
                <a:solidFill>
                  <a:schemeClr val="bg1"/>
                </a:solidFill>
                <a:latin typeface="Arial" panose="020B0604020202020204" pitchFamily="34" charset="0"/>
                <a:cs typeface="Arial" panose="020B0604020202020204" pitchFamily="34" charset="0"/>
              </a:rPr>
              <a:t>Maine Department of Environmental Protection</a:t>
            </a:r>
          </a:p>
          <a:p>
            <a:pPr algn="ctr">
              <a:spcAft>
                <a:spcPts val="600"/>
              </a:spcAft>
            </a:pPr>
            <a:r>
              <a:rPr lang="en-US" sz="1800" i="1" spc="100" baseline="0" dirty="0">
                <a:solidFill>
                  <a:schemeClr val="bg1"/>
                </a:solidFill>
                <a:latin typeface="Arial Narrow" panose="020B0606020202030204" pitchFamily="34" charset="0"/>
                <a:cs typeface="Arial" panose="020B0604020202020204" pitchFamily="34" charset="0"/>
              </a:rPr>
              <a:t>Protecting Maine’s Air, Land, and Water</a:t>
            </a:r>
          </a:p>
        </p:txBody>
      </p:sp>
      <p:cxnSp>
        <p:nvCxnSpPr>
          <p:cNvPr id="7" name="Straight Connector 6">
            <a:extLst>
              <a:ext uri="{FF2B5EF4-FFF2-40B4-BE49-F238E27FC236}">
                <a16:creationId xmlns:a16="http://schemas.microsoft.com/office/drawing/2014/main" id="{5904CBC5-CA42-489D-B382-AF9E80FCB85A}"/>
              </a:ext>
            </a:extLst>
          </p:cNvPr>
          <p:cNvCxnSpPr>
            <a:cxnSpLocks/>
          </p:cNvCxnSpPr>
          <p:nvPr userDrawn="1"/>
        </p:nvCxnSpPr>
        <p:spPr>
          <a:xfrm>
            <a:off x="1828800" y="6528816"/>
            <a:ext cx="85344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609600" y="274638"/>
            <a:ext cx="109728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462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Placeholder 1"/>
          <p:cNvPicPr>
            <a:picLocks/>
          </p:cNvPicPr>
          <p:nvPr userDrawn="1"/>
        </p:nvPicPr>
        <p:blipFill rotWithShape="1">
          <a:blip r:embed="rId2">
            <a:extLst>
              <a:ext uri="{28A0092B-C50C-407E-A947-70E740481C1C}">
                <a14:useLocalDpi xmlns:a14="http://schemas.microsoft.com/office/drawing/2010/main" val="0"/>
              </a:ext>
            </a:extLst>
          </a:blip>
          <a:srcRect l="-1540" t="-1201" r="-455" b="-698"/>
          <a:stretch/>
        </p:blipFill>
        <p:spPr bwMode="auto">
          <a:xfrm>
            <a:off x="4743100" y="631749"/>
            <a:ext cx="2705799"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5052483" y="3593861"/>
            <a:ext cx="2087033" cy="400110"/>
          </a:xfrm>
          <a:prstGeom prst="rect">
            <a:avLst/>
          </a:prstGeom>
          <a:noFill/>
        </p:spPr>
        <p:txBody>
          <a:bodyPr wrap="square" rtlCol="0">
            <a:spAutoFit/>
          </a:bodyPr>
          <a:lstStyle/>
          <a:p>
            <a:pPr algn="ctr"/>
            <a:r>
              <a:rPr lang="en-US" sz="2000" dirty="0">
                <a:solidFill>
                  <a:srgbClr val="254061"/>
                </a:solidFill>
                <a:latin typeface="Arial" panose="020B0604020202020204" pitchFamily="34" charset="0"/>
                <a:cs typeface="Arial" panose="020B0604020202020204" pitchFamily="34" charset="0"/>
              </a:rPr>
              <a:t>Contact:</a:t>
            </a:r>
          </a:p>
        </p:txBody>
      </p:sp>
      <p:sp>
        <p:nvSpPr>
          <p:cNvPr id="10" name="Rectangle 9"/>
          <p:cNvSpPr/>
          <p:nvPr userDrawn="1"/>
        </p:nvSpPr>
        <p:spPr>
          <a:xfrm>
            <a:off x="4898684" y="5494099"/>
            <a:ext cx="2394630" cy="369332"/>
          </a:xfrm>
          <a:prstGeom prst="rect">
            <a:avLst/>
          </a:prstGeom>
        </p:spPr>
        <p:txBody>
          <a:bodyPr wrap="none">
            <a:spAutoFit/>
          </a:bodyPr>
          <a:lstStyle/>
          <a:p>
            <a:pPr lvl="0" algn="ctr"/>
            <a:r>
              <a:rPr kumimoji="0" lang="en-US" sz="1800" b="1" i="1" u="none" strike="noStrike" kern="1200" cap="none" spc="0" normalizeH="0" baseline="0" noProof="0" dirty="0">
                <a:ln>
                  <a:noFill/>
                </a:ln>
                <a:solidFill>
                  <a:srgbClr val="4F81BD">
                    <a:lumMod val="50000"/>
                  </a:srgbClr>
                </a:solidFill>
                <a:effectLst/>
                <a:uLnTx/>
                <a:uFillTx/>
                <a:latin typeface="Arial" pitchFamily="34" charset="0"/>
                <a:ea typeface="+mn-ea"/>
                <a:cs typeface="Arial" pitchFamily="34" charset="0"/>
              </a:rPr>
              <a:t>www.maine.gov/dep</a:t>
            </a:r>
            <a:endParaRPr lang="en-US" dirty="0"/>
          </a:p>
        </p:txBody>
      </p:sp>
      <p:sp>
        <p:nvSpPr>
          <p:cNvPr id="11" name="Text Placeholder 10"/>
          <p:cNvSpPr>
            <a:spLocks noGrp="1"/>
          </p:cNvSpPr>
          <p:nvPr>
            <p:ph type="body" sz="quarter" idx="13"/>
          </p:nvPr>
        </p:nvSpPr>
        <p:spPr>
          <a:xfrm>
            <a:off x="3251199" y="4172535"/>
            <a:ext cx="5689600" cy="1143000"/>
          </a:xfrm>
        </p:spPr>
        <p:txBody>
          <a:bodyPr/>
          <a:lstStyle>
            <a:lvl5pPr marL="0" indent="0" algn="ctr">
              <a:buFontTx/>
              <a:buNone/>
              <a:defRPr>
                <a:solidFill>
                  <a:srgbClr val="254061"/>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948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4A28B-FCFC-46F2-9349-C16AD743BAA9}"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5789C-E813-479C-87ED-79AF4FB4331A}" type="slidenum">
              <a:rPr lang="en-US" smtClean="0"/>
              <a:t>‹#›</a:t>
            </a:fld>
            <a:endParaRPr lang="en-US"/>
          </a:p>
        </p:txBody>
      </p:sp>
    </p:spTree>
    <p:extLst>
      <p:ext uri="{BB962C8B-B14F-4D97-AF65-F5344CB8AC3E}">
        <p14:creationId xmlns:p14="http://schemas.microsoft.com/office/powerpoint/2010/main" val="8668720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37499906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TextBox 2">
            <a:extLst>
              <a:ext uri="{FF2B5EF4-FFF2-40B4-BE49-F238E27FC236}">
                <a16:creationId xmlns:a16="http://schemas.microsoft.com/office/drawing/2014/main" id="{CAD1669F-82F0-4D9A-981A-F44BC536DE64}"/>
              </a:ext>
            </a:extLst>
          </p:cNvPr>
          <p:cNvSpPr txBox="1"/>
          <p:nvPr userDrawn="1"/>
        </p:nvSpPr>
        <p:spPr>
          <a:xfrm>
            <a:off x="0" y="6273480"/>
            <a:ext cx="12168851" cy="369332"/>
          </a:xfrm>
          <a:prstGeom prst="rect">
            <a:avLst/>
          </a:prstGeom>
          <a:solidFill>
            <a:srgbClr val="17375E"/>
          </a:solidFill>
        </p:spPr>
        <p:txBody>
          <a:bodyPr wrap="square" rtlCol="0">
            <a:spAutoFit/>
          </a:bodyPr>
          <a:lstStyle/>
          <a:p>
            <a:pPr algn="l"/>
            <a:r>
              <a:rPr lang="en-US" cap="all" baseline="0" dirty="0">
                <a:solidFill>
                  <a:schemeClr val="bg1"/>
                </a:solidFill>
              </a:rPr>
              <a:t>	      Maine Department of Environmental Protection	                                                   </a:t>
            </a:r>
            <a:r>
              <a:rPr lang="en-US" cap="none" baseline="0" dirty="0">
                <a:solidFill>
                  <a:schemeClr val="bg1"/>
                </a:solidFill>
              </a:rPr>
              <a:t>www.maine.gov/dep</a:t>
            </a:r>
            <a:endParaRPr lang="en-US" cap="all" baseline="0" dirty="0">
              <a:solidFill>
                <a:schemeClr val="bg1"/>
              </a:solidFill>
            </a:endParaRPr>
          </a:p>
        </p:txBody>
      </p:sp>
      <p:pic>
        <p:nvPicPr>
          <p:cNvPr id="8" name="Picture 7">
            <a:extLst>
              <a:ext uri="{FF2B5EF4-FFF2-40B4-BE49-F238E27FC236}">
                <a16:creationId xmlns:a16="http://schemas.microsoft.com/office/drawing/2014/main" id="{00EE07EF-8D92-4DCE-AF53-258B776B47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1000" y="6034513"/>
            <a:ext cx="822960" cy="822960"/>
          </a:xfrm>
          <a:prstGeom prst="rect">
            <a:avLst/>
          </a:prstGeom>
          <a:effectLst>
            <a:softEdge rad="63500"/>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8" r:id="rId3"/>
    <p:sldLayoutId id="2147483657" r:id="rId4"/>
    <p:sldLayoutId id="2147483660" r:id="rId5"/>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CCB13-968F-473F-BF39-D498BF65FC56}"/>
              </a:ext>
            </a:extLst>
          </p:cNvPr>
          <p:cNvSpPr>
            <a:spLocks noGrp="1"/>
          </p:cNvSpPr>
          <p:nvPr>
            <p:ph type="ctrTitle"/>
          </p:nvPr>
        </p:nvSpPr>
        <p:spPr>
          <a:effectLst/>
        </p:spPr>
        <p:txBody>
          <a:bodyPr/>
          <a:lstStyle/>
          <a:p>
            <a:r>
              <a:rPr lang="en-US" dirty="0">
                <a:effectLst/>
              </a:rPr>
              <a:t>PFAS Scheduling</a:t>
            </a:r>
            <a:br>
              <a:rPr lang="en-US" dirty="0">
                <a:effectLst/>
              </a:rPr>
            </a:br>
            <a:r>
              <a:rPr lang="en-US" dirty="0">
                <a:effectLst/>
              </a:rPr>
              <a:t>Tips and Tricks</a:t>
            </a:r>
          </a:p>
        </p:txBody>
      </p:sp>
      <p:sp>
        <p:nvSpPr>
          <p:cNvPr id="6" name="Subtitle 5">
            <a:extLst>
              <a:ext uri="{FF2B5EF4-FFF2-40B4-BE49-F238E27FC236}">
                <a16:creationId xmlns:a16="http://schemas.microsoft.com/office/drawing/2014/main" id="{A9794EF0-C90C-4951-AF89-9D3562F25ADC}"/>
              </a:ext>
            </a:extLst>
          </p:cNvPr>
          <p:cNvSpPr>
            <a:spLocks noGrp="1"/>
          </p:cNvSpPr>
          <p:nvPr>
            <p:ph type="subTitle" idx="1"/>
          </p:nvPr>
        </p:nvSpPr>
        <p:spPr/>
        <p:txBody>
          <a:bodyPr/>
          <a:lstStyle/>
          <a:p>
            <a:r>
              <a:rPr lang="en-US" dirty="0"/>
              <a:t>Becky Blais </a:t>
            </a:r>
          </a:p>
          <a:p>
            <a:r>
              <a:rPr lang="en-US" sz="1800" i="1" dirty="0"/>
              <a:t>OHMS II</a:t>
            </a:r>
          </a:p>
          <a:p>
            <a:r>
              <a:rPr lang="en-US" sz="1800" i="1" dirty="0"/>
              <a:t>Maine DEP, BRWM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B69E2-49FE-44AF-ABC6-17A89B7EA395}"/>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Aft>
                <a:spcPts val="0"/>
              </a:spcAft>
              <a:buFont typeface="Wingdings" panose="05000000000000000000" pitchFamily="2" charset="2"/>
              <a:buChar char="§"/>
            </a:pPr>
            <a:r>
              <a:rPr lang="en-US" sz="2800" b="1" dirty="0">
                <a:solidFill>
                  <a:srgbClr val="002060"/>
                </a:solidFill>
              </a:rPr>
              <a:t>New filters  -  3 to 4 weeks post-installation</a:t>
            </a:r>
          </a:p>
          <a:p>
            <a:pPr fontAlgn="auto">
              <a:spcAft>
                <a:spcPts val="0"/>
              </a:spcAft>
              <a:buFont typeface="Wingdings" panose="05000000000000000000" pitchFamily="2" charset="2"/>
              <a:buChar char="§"/>
            </a:pPr>
            <a:r>
              <a:rPr lang="en-US" sz="2800" b="1" dirty="0">
                <a:solidFill>
                  <a:srgbClr val="002060"/>
                </a:solidFill>
              </a:rPr>
              <a:t>Afterwards  -  Sampled monthly or quarterly </a:t>
            </a:r>
          </a:p>
          <a:p>
            <a:pPr lvl="1" fontAlgn="auto">
              <a:spcAft>
                <a:spcPts val="0"/>
              </a:spcAft>
              <a:buFont typeface="Wingdings" panose="05000000000000000000" pitchFamily="2" charset="2"/>
              <a:buChar char="§"/>
            </a:pPr>
            <a:r>
              <a:rPr lang="en-US" b="1" dirty="0">
                <a:solidFill>
                  <a:srgbClr val="002060"/>
                </a:solidFill>
              </a:rPr>
              <a:t>Initial </a:t>
            </a:r>
            <a:r>
              <a:rPr lang="en-US" b="1" dirty="0"/>
              <a:t>raw water </a:t>
            </a:r>
            <a:r>
              <a:rPr lang="en-US" b="1" dirty="0">
                <a:solidFill>
                  <a:srgbClr val="002060"/>
                </a:solidFill>
              </a:rPr>
              <a:t>sample sum of 6 &gt; </a:t>
            </a:r>
            <a:r>
              <a:rPr lang="en-US" b="1" dirty="0"/>
              <a:t>1,000ppt  -  </a:t>
            </a:r>
            <a:r>
              <a:rPr lang="en-US" b="1" dirty="0">
                <a:solidFill>
                  <a:schemeClr val="accent6"/>
                </a:solidFill>
              </a:rPr>
              <a:t>MONTHLY</a:t>
            </a:r>
          </a:p>
          <a:p>
            <a:pPr lvl="1" fontAlgn="auto">
              <a:spcAft>
                <a:spcPts val="0"/>
              </a:spcAft>
              <a:buFont typeface="Wingdings" panose="05000000000000000000" pitchFamily="2" charset="2"/>
              <a:buChar char="§"/>
            </a:pPr>
            <a:r>
              <a:rPr lang="en-US" b="1" dirty="0">
                <a:solidFill>
                  <a:srgbClr val="002060"/>
                </a:solidFill>
              </a:rPr>
              <a:t>Initial </a:t>
            </a:r>
            <a:r>
              <a:rPr lang="en-US" b="1" dirty="0"/>
              <a:t>raw water </a:t>
            </a:r>
            <a:r>
              <a:rPr lang="en-US" b="1" dirty="0">
                <a:solidFill>
                  <a:srgbClr val="002060"/>
                </a:solidFill>
              </a:rPr>
              <a:t>sample sum of 6 &lt; </a:t>
            </a:r>
            <a:r>
              <a:rPr lang="en-US" b="1" dirty="0"/>
              <a:t>1,000ppt  -  </a:t>
            </a:r>
            <a:r>
              <a:rPr lang="en-US" b="1" dirty="0">
                <a:solidFill>
                  <a:schemeClr val="accent3"/>
                </a:solidFill>
              </a:rPr>
              <a:t>QUARTERLY</a:t>
            </a:r>
          </a:p>
          <a:p>
            <a:pPr lvl="1" fontAlgn="auto">
              <a:spcAft>
                <a:spcPts val="0"/>
              </a:spcAft>
              <a:buFont typeface="Wingdings" panose="05000000000000000000" pitchFamily="2" charset="2"/>
              <a:buChar char="§"/>
            </a:pPr>
            <a:r>
              <a:rPr lang="en-US" b="1" dirty="0"/>
              <a:t>Any </a:t>
            </a:r>
            <a:r>
              <a:rPr lang="en-US" b="1" dirty="0">
                <a:solidFill>
                  <a:srgbClr val="002060"/>
                </a:solidFill>
              </a:rPr>
              <a:t>breakthrough</a:t>
            </a:r>
            <a:r>
              <a:rPr lang="en-US" b="1" dirty="0"/>
              <a:t> between filters  -  </a:t>
            </a:r>
            <a:r>
              <a:rPr lang="en-US" b="1" dirty="0">
                <a:solidFill>
                  <a:schemeClr val="accent6"/>
                </a:solidFill>
              </a:rPr>
              <a:t>MONTHLY</a:t>
            </a:r>
            <a:endParaRPr lang="en-US" b="1" dirty="0"/>
          </a:p>
          <a:p>
            <a:pPr fontAlgn="auto">
              <a:spcAft>
                <a:spcPts val="0"/>
              </a:spcAft>
              <a:buFont typeface="Wingdings" panose="05000000000000000000" pitchFamily="2" charset="2"/>
              <a:buChar char="§"/>
            </a:pPr>
            <a:endParaRPr lang="en-US" sz="2800" b="1" dirty="0">
              <a:solidFill>
                <a:srgbClr val="002060"/>
              </a:solidFill>
            </a:endParaRPr>
          </a:p>
        </p:txBody>
      </p:sp>
      <p:sp>
        <p:nvSpPr>
          <p:cNvPr id="3" name="Title 2">
            <a:extLst>
              <a:ext uri="{FF2B5EF4-FFF2-40B4-BE49-F238E27FC236}">
                <a16:creationId xmlns:a16="http://schemas.microsoft.com/office/drawing/2014/main" id="{237965FC-6695-4282-B0AD-C1FF1E738E8D}"/>
              </a:ext>
            </a:extLst>
          </p:cNvPr>
          <p:cNvSpPr>
            <a:spLocks noGrp="1"/>
          </p:cNvSpPr>
          <p:nvPr>
            <p:ph type="title"/>
          </p:nvPr>
        </p:nvSpPr>
        <p:spPr/>
        <p:txBody>
          <a:bodyPr>
            <a:normAutofit/>
          </a:bodyPr>
          <a:lstStyle/>
          <a:p>
            <a:r>
              <a:rPr lang="en-US" dirty="0"/>
              <a:t>Sampling Frequency</a:t>
            </a:r>
          </a:p>
        </p:txBody>
      </p:sp>
      <p:pic>
        <p:nvPicPr>
          <p:cNvPr id="4" name="Picture 3">
            <a:extLst>
              <a:ext uri="{FF2B5EF4-FFF2-40B4-BE49-F238E27FC236}">
                <a16:creationId xmlns:a16="http://schemas.microsoft.com/office/drawing/2014/main" id="{4D06AD74-90E3-4B3D-AF5B-4A5C94599B6E}"/>
              </a:ext>
            </a:extLst>
          </p:cNvPr>
          <p:cNvPicPr>
            <a:picLocks noChangeAspect="1"/>
          </p:cNvPicPr>
          <p:nvPr/>
        </p:nvPicPr>
        <p:blipFill rotWithShape="1">
          <a:blip r:embed="rId2"/>
          <a:srcRect t="31679"/>
          <a:stretch/>
        </p:blipFill>
        <p:spPr>
          <a:xfrm>
            <a:off x="1332835" y="4495800"/>
            <a:ext cx="9526329" cy="1314719"/>
          </a:xfrm>
          <a:prstGeom prst="rect">
            <a:avLst/>
          </a:prstGeom>
        </p:spPr>
      </p:pic>
    </p:spTree>
    <p:extLst>
      <p:ext uri="{BB962C8B-B14F-4D97-AF65-F5344CB8AC3E}">
        <p14:creationId xmlns:p14="http://schemas.microsoft.com/office/powerpoint/2010/main" val="269651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42E51-06FB-473A-AC0F-A1B01F7F71B3}"/>
              </a:ext>
            </a:extLst>
          </p:cNvPr>
          <p:cNvSpPr>
            <a:spLocks noGrp="1"/>
          </p:cNvSpPr>
          <p:nvPr>
            <p:ph type="title"/>
          </p:nvPr>
        </p:nvSpPr>
        <p:spPr/>
        <p:txBody>
          <a:bodyPr/>
          <a:lstStyle/>
          <a:p>
            <a:r>
              <a:rPr lang="en-US" dirty="0"/>
              <a:t>Planning for Filter Sampling</a:t>
            </a:r>
          </a:p>
        </p:txBody>
      </p:sp>
      <p:sp>
        <p:nvSpPr>
          <p:cNvPr id="5" name="Content Placeholder 4">
            <a:extLst>
              <a:ext uri="{FF2B5EF4-FFF2-40B4-BE49-F238E27FC236}">
                <a16:creationId xmlns:a16="http://schemas.microsoft.com/office/drawing/2014/main" id="{C323E3D6-9830-4EDD-9F1F-4CCA80860D1D}"/>
              </a:ext>
            </a:extLst>
          </p:cNvPr>
          <p:cNvSpPr>
            <a:spLocks noGrp="1"/>
          </p:cNvSpPr>
          <p:nvPr>
            <p:ph idx="1"/>
          </p:nvPr>
        </p:nvSpPr>
        <p:spPr/>
        <p:txBody>
          <a:bodyPr/>
          <a:lstStyle/>
          <a:p>
            <a:pPr fontAlgn="auto">
              <a:spcAft>
                <a:spcPts val="0"/>
              </a:spcAft>
              <a:buFont typeface="Wingdings" panose="05000000000000000000" pitchFamily="2" charset="2"/>
              <a:buChar char="§"/>
            </a:pPr>
            <a:r>
              <a:rPr lang="en-US" b="1" dirty="0">
                <a:solidFill>
                  <a:srgbClr val="002060"/>
                </a:solidFill>
              </a:rPr>
              <a:t>30 minute time slot for each home</a:t>
            </a:r>
          </a:p>
          <a:p>
            <a:pPr lvl="2" fontAlgn="auto">
              <a:spcAft>
                <a:spcPts val="0"/>
              </a:spcAft>
              <a:buFont typeface="Wingdings" panose="05000000000000000000" pitchFamily="2" charset="2"/>
              <a:buChar char="§"/>
            </a:pPr>
            <a:r>
              <a:rPr lang="en-US" sz="2800" b="1" dirty="0">
                <a:solidFill>
                  <a:srgbClr val="002060"/>
                </a:solidFill>
              </a:rPr>
              <a:t>Confirm contact info</a:t>
            </a:r>
            <a:endParaRPr lang="en-US" sz="2800" b="1" i="1" dirty="0">
              <a:solidFill>
                <a:schemeClr val="accent6"/>
              </a:solidFill>
            </a:endParaRPr>
          </a:p>
          <a:p>
            <a:pPr lvl="2" fontAlgn="auto">
              <a:spcAft>
                <a:spcPts val="0"/>
              </a:spcAft>
              <a:buFont typeface="Wingdings" panose="05000000000000000000" pitchFamily="2" charset="2"/>
              <a:buChar char="§"/>
            </a:pPr>
            <a:r>
              <a:rPr lang="en-US" sz="2800" b="1" dirty="0">
                <a:solidFill>
                  <a:srgbClr val="002060"/>
                </a:solidFill>
              </a:rPr>
              <a:t>Purge system          </a:t>
            </a:r>
          </a:p>
          <a:p>
            <a:pPr lvl="2" fontAlgn="auto">
              <a:spcAft>
                <a:spcPts val="0"/>
              </a:spcAft>
              <a:buFont typeface="Wingdings" panose="05000000000000000000" pitchFamily="2" charset="2"/>
              <a:buChar char="§"/>
            </a:pPr>
            <a:r>
              <a:rPr lang="en-US" sz="2800" b="1" dirty="0">
                <a:solidFill>
                  <a:srgbClr val="002060"/>
                </a:solidFill>
              </a:rPr>
              <a:t>Sample                                                                 </a:t>
            </a:r>
            <a:r>
              <a:rPr lang="en-US" b="1" i="1" dirty="0">
                <a:solidFill>
                  <a:schemeClr val="accent6"/>
                </a:solidFill>
              </a:rPr>
              <a:t>Call if more than </a:t>
            </a:r>
            <a:endParaRPr lang="en-US" sz="2800" b="1" dirty="0">
              <a:solidFill>
                <a:srgbClr val="002060"/>
              </a:solidFill>
            </a:endParaRPr>
          </a:p>
          <a:p>
            <a:pPr lvl="2" fontAlgn="auto">
              <a:spcAft>
                <a:spcPts val="0"/>
              </a:spcAft>
              <a:buFont typeface="Wingdings" panose="05000000000000000000" pitchFamily="2" charset="2"/>
              <a:buChar char="§"/>
            </a:pPr>
            <a:r>
              <a:rPr lang="en-US" sz="2800" b="1" dirty="0">
                <a:solidFill>
                  <a:srgbClr val="002060"/>
                </a:solidFill>
              </a:rPr>
              <a:t>Travel to next location                                      </a:t>
            </a:r>
            <a:r>
              <a:rPr lang="en-US" b="1" i="1" dirty="0">
                <a:solidFill>
                  <a:schemeClr val="accent6"/>
                </a:solidFill>
              </a:rPr>
              <a:t>15 minutes late!</a:t>
            </a:r>
            <a:endParaRPr lang="en-US" b="1" dirty="0">
              <a:solidFill>
                <a:srgbClr val="002060"/>
              </a:solidFill>
            </a:endParaRPr>
          </a:p>
          <a:p>
            <a:pPr>
              <a:buFont typeface="Wingdings" panose="05000000000000000000" pitchFamily="2" charset="2"/>
              <a:buChar char="§"/>
            </a:pPr>
            <a:endParaRPr lang="en-US" sz="2800" dirty="0">
              <a:solidFill>
                <a:srgbClr val="002060"/>
              </a:solidFill>
            </a:endParaRPr>
          </a:p>
        </p:txBody>
      </p:sp>
      <p:pic>
        <p:nvPicPr>
          <p:cNvPr id="2" name="Picture 1">
            <a:extLst>
              <a:ext uri="{FF2B5EF4-FFF2-40B4-BE49-F238E27FC236}">
                <a16:creationId xmlns:a16="http://schemas.microsoft.com/office/drawing/2014/main" id="{0DCFB263-2430-484E-840B-273CDC7725DA}"/>
              </a:ext>
            </a:extLst>
          </p:cNvPr>
          <p:cNvPicPr>
            <a:picLocks noChangeAspect="1"/>
          </p:cNvPicPr>
          <p:nvPr/>
        </p:nvPicPr>
        <p:blipFill>
          <a:blip r:embed="rId3"/>
          <a:stretch>
            <a:fillRect/>
          </a:stretch>
        </p:blipFill>
        <p:spPr>
          <a:xfrm>
            <a:off x="999413" y="4419600"/>
            <a:ext cx="10193173" cy="971686"/>
          </a:xfrm>
          <a:prstGeom prst="rect">
            <a:avLst/>
          </a:prstGeom>
        </p:spPr>
      </p:pic>
    </p:spTree>
    <p:extLst>
      <p:ext uri="{BB962C8B-B14F-4D97-AF65-F5344CB8AC3E}">
        <p14:creationId xmlns:p14="http://schemas.microsoft.com/office/powerpoint/2010/main" val="422857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F62D3C-7DA7-4066-95B4-727E95DC4D1F}"/>
              </a:ext>
            </a:extLst>
          </p:cNvPr>
          <p:cNvSpPr/>
          <p:nvPr/>
        </p:nvSpPr>
        <p:spPr>
          <a:xfrm>
            <a:off x="4419600" y="1524000"/>
            <a:ext cx="8534400" cy="1384995"/>
          </a:xfrm>
          <a:prstGeom prst="rect">
            <a:avLst/>
          </a:prstGeom>
        </p:spPr>
        <p:txBody>
          <a:bodyPr wrap="square">
            <a:spAutoFit/>
          </a:bodyPr>
          <a:lstStyle/>
          <a:p>
            <a:pPr lvl="1"/>
            <a:r>
              <a:rPr lang="en-US" sz="2800" b="1" dirty="0">
                <a:solidFill>
                  <a:srgbClr val="002060"/>
                </a:solidFill>
                <a:latin typeface="Arial" pitchFamily="34" charset="0"/>
                <a:cs typeface="Arial" pitchFamily="34" charset="0"/>
              </a:rPr>
              <a:t>		</a:t>
            </a:r>
            <a:endParaRPr lang="en-US" sz="2800" b="1" dirty="0">
              <a:solidFill>
                <a:srgbClr val="002060"/>
              </a:solidFill>
            </a:endParaRPr>
          </a:p>
          <a:p>
            <a:pPr lvl="1"/>
            <a:endParaRPr lang="en-US" sz="2800" b="1" dirty="0">
              <a:solidFill>
                <a:srgbClr val="002060"/>
              </a:solidFill>
            </a:endParaRPr>
          </a:p>
          <a:p>
            <a:pPr lvl="2"/>
            <a:endParaRPr lang="en-US" sz="2800" dirty="0">
              <a:solidFill>
                <a:srgbClr val="002060"/>
              </a:solidFill>
            </a:endParaRPr>
          </a:p>
        </p:txBody>
      </p:sp>
      <p:sp>
        <p:nvSpPr>
          <p:cNvPr id="4" name="Content Placeholder 3">
            <a:extLst>
              <a:ext uri="{FF2B5EF4-FFF2-40B4-BE49-F238E27FC236}">
                <a16:creationId xmlns:a16="http://schemas.microsoft.com/office/drawing/2014/main" id="{A785660A-4E75-432E-99BE-E9332CB9F24A}"/>
              </a:ext>
            </a:extLst>
          </p:cNvPr>
          <p:cNvSpPr>
            <a:spLocks noGrp="1"/>
          </p:cNvSpPr>
          <p:nvPr>
            <p:ph idx="1"/>
          </p:nvPr>
        </p:nvSpPr>
        <p:spPr>
          <a:xfrm>
            <a:off x="228600" y="1386215"/>
            <a:ext cx="10972800" cy="4525963"/>
          </a:xfrm>
        </p:spPr>
        <p:txBody>
          <a:bodyPr/>
          <a:lstStyle/>
          <a:p>
            <a:pPr lvl="1">
              <a:buFont typeface="Wingdings" panose="05000000000000000000" pitchFamily="2" charset="2"/>
              <a:buChar char="§"/>
            </a:pPr>
            <a:r>
              <a:rPr lang="en-US" b="1" dirty="0">
                <a:solidFill>
                  <a:srgbClr val="002060"/>
                </a:solidFill>
              </a:rPr>
              <a:t>Homeowner gets two calls:</a:t>
            </a:r>
          </a:p>
          <a:p>
            <a:pPr lvl="2">
              <a:buFont typeface="Wingdings" panose="05000000000000000000" pitchFamily="2" charset="2"/>
              <a:buChar char="§"/>
            </a:pPr>
            <a:r>
              <a:rPr lang="en-US" sz="2800" b="1" dirty="0">
                <a:solidFill>
                  <a:srgbClr val="002060"/>
                </a:solidFill>
              </a:rPr>
              <a:t>First Call to Schedule</a:t>
            </a:r>
          </a:p>
          <a:p>
            <a:pPr lvl="3">
              <a:buFont typeface="Wingdings" panose="05000000000000000000" pitchFamily="2" charset="2"/>
              <a:buChar char="§"/>
            </a:pPr>
            <a:r>
              <a:rPr lang="en-US" sz="2800" b="1" dirty="0">
                <a:solidFill>
                  <a:srgbClr val="002060"/>
                </a:solidFill>
              </a:rPr>
              <a:t>Flexible  - Tell them we will call back</a:t>
            </a:r>
          </a:p>
          <a:p>
            <a:pPr marL="1371600" lvl="3" indent="0">
              <a:buNone/>
            </a:pPr>
            <a:r>
              <a:rPr lang="en-US" sz="2800" b="1" dirty="0">
                <a:solidFill>
                  <a:srgbClr val="002060"/>
                </a:solidFill>
              </a:rPr>
              <a:t>the day before with their time.</a:t>
            </a:r>
          </a:p>
          <a:p>
            <a:pPr lvl="3">
              <a:buFont typeface="Wingdings" panose="05000000000000000000" pitchFamily="2" charset="2"/>
              <a:buChar char="§"/>
            </a:pPr>
            <a:r>
              <a:rPr lang="en-US" sz="2800" b="1" dirty="0">
                <a:solidFill>
                  <a:srgbClr val="002060"/>
                </a:solidFill>
              </a:rPr>
              <a:t>Not flexible  -  give a 30-minute time</a:t>
            </a:r>
          </a:p>
          <a:p>
            <a:pPr marL="1371600" lvl="3" indent="0">
              <a:buNone/>
            </a:pPr>
            <a:r>
              <a:rPr lang="en-US" sz="2800" b="1" dirty="0">
                <a:solidFill>
                  <a:srgbClr val="002060"/>
                </a:solidFill>
              </a:rPr>
              <a:t>slot up front. </a:t>
            </a:r>
          </a:p>
          <a:p>
            <a:pPr lvl="2">
              <a:buFont typeface="Wingdings" panose="05000000000000000000" pitchFamily="2" charset="2"/>
              <a:buChar char="§"/>
            </a:pPr>
            <a:r>
              <a:rPr lang="en-US" sz="2800" b="1" dirty="0">
                <a:solidFill>
                  <a:srgbClr val="002060"/>
                </a:solidFill>
              </a:rPr>
              <a:t>Courtesy call the day before</a:t>
            </a:r>
            <a:endParaRPr lang="en-US" sz="2800" dirty="0">
              <a:solidFill>
                <a:srgbClr val="002060"/>
              </a:solidFill>
            </a:endParaRPr>
          </a:p>
          <a:p>
            <a:pPr lvl="3">
              <a:buFont typeface="Wingdings" panose="05000000000000000000" pitchFamily="2" charset="2"/>
              <a:buChar char="§"/>
            </a:pPr>
            <a:r>
              <a:rPr lang="en-US" sz="2800" b="1" dirty="0">
                <a:solidFill>
                  <a:srgbClr val="002060"/>
                </a:solidFill>
              </a:rPr>
              <a:t>Reminder of sampling </a:t>
            </a:r>
          </a:p>
          <a:p>
            <a:pPr lvl="3">
              <a:buFont typeface="Wingdings" panose="05000000000000000000" pitchFamily="2" charset="2"/>
              <a:buChar char="§"/>
            </a:pPr>
            <a:r>
              <a:rPr lang="en-US" sz="2800" b="1" dirty="0">
                <a:solidFill>
                  <a:srgbClr val="002060"/>
                </a:solidFill>
              </a:rPr>
              <a:t>Provide specific 30-minute time slot </a:t>
            </a:r>
            <a:endParaRPr lang="en-US" sz="2800" dirty="0">
              <a:solidFill>
                <a:srgbClr val="002060"/>
              </a:solidFill>
            </a:endParaRPr>
          </a:p>
          <a:p>
            <a:pPr>
              <a:buFont typeface="Wingdings" panose="05000000000000000000" pitchFamily="2" charset="2"/>
              <a:buChar char="§"/>
            </a:pPr>
            <a:endParaRPr lang="en-US" sz="2800" dirty="0"/>
          </a:p>
        </p:txBody>
      </p:sp>
      <p:sp>
        <p:nvSpPr>
          <p:cNvPr id="3" name="Title 2">
            <a:extLst>
              <a:ext uri="{FF2B5EF4-FFF2-40B4-BE49-F238E27FC236}">
                <a16:creationId xmlns:a16="http://schemas.microsoft.com/office/drawing/2014/main" id="{0BE48D8F-37D8-4479-A4DC-1BE60CBA37F0}"/>
              </a:ext>
            </a:extLst>
          </p:cNvPr>
          <p:cNvSpPr>
            <a:spLocks noGrp="1"/>
          </p:cNvSpPr>
          <p:nvPr>
            <p:ph type="title"/>
          </p:nvPr>
        </p:nvSpPr>
        <p:spPr/>
        <p:txBody>
          <a:bodyPr>
            <a:normAutofit/>
          </a:bodyPr>
          <a:lstStyle/>
          <a:p>
            <a:r>
              <a:rPr lang="en-US" dirty="0">
                <a:solidFill>
                  <a:srgbClr val="002060"/>
                </a:solidFill>
              </a:rPr>
              <a:t>Flexible vs. Not Flexible?</a:t>
            </a:r>
            <a:endParaRPr lang="en-US" dirty="0"/>
          </a:p>
        </p:txBody>
      </p:sp>
      <p:pic>
        <p:nvPicPr>
          <p:cNvPr id="6" name="Picture 5" descr="Stressed woman using phone">
            <a:extLst>
              <a:ext uri="{FF2B5EF4-FFF2-40B4-BE49-F238E27FC236}">
                <a16:creationId xmlns:a16="http://schemas.microsoft.com/office/drawing/2014/main" id="{2AC3E99B-6B9C-431B-A4E6-5333CC156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6612" y="1219200"/>
            <a:ext cx="4795388" cy="3200400"/>
          </a:xfrm>
          <a:prstGeom prst="rect">
            <a:avLst/>
          </a:prstGeom>
        </p:spPr>
      </p:pic>
    </p:spTree>
    <p:extLst>
      <p:ext uri="{BB962C8B-B14F-4D97-AF65-F5344CB8AC3E}">
        <p14:creationId xmlns:p14="http://schemas.microsoft.com/office/powerpoint/2010/main" val="90182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DDCBD1-C3DE-40B6-8CEC-36D5486092C2}"/>
              </a:ext>
            </a:extLst>
          </p:cNvPr>
          <p:cNvSpPr/>
          <p:nvPr/>
        </p:nvSpPr>
        <p:spPr>
          <a:xfrm>
            <a:off x="4267200" y="1143000"/>
            <a:ext cx="8077200" cy="369332"/>
          </a:xfrm>
          <a:prstGeom prst="rect">
            <a:avLst/>
          </a:prstGeom>
        </p:spPr>
        <p:txBody>
          <a:bodyPr wrap="square">
            <a:spAutoFit/>
          </a:bodyPr>
          <a:lstStyle/>
          <a:p>
            <a:pPr lvl="0"/>
            <a:endParaRPr lang="en-US" dirty="0"/>
          </a:p>
        </p:txBody>
      </p:sp>
      <p:sp>
        <p:nvSpPr>
          <p:cNvPr id="3" name="Title 2">
            <a:extLst>
              <a:ext uri="{FF2B5EF4-FFF2-40B4-BE49-F238E27FC236}">
                <a16:creationId xmlns:a16="http://schemas.microsoft.com/office/drawing/2014/main" id="{EC681C2F-8A1D-470A-B603-935824FFFFB9}"/>
              </a:ext>
            </a:extLst>
          </p:cNvPr>
          <p:cNvSpPr>
            <a:spLocks noGrp="1"/>
          </p:cNvSpPr>
          <p:nvPr>
            <p:ph type="title"/>
          </p:nvPr>
        </p:nvSpPr>
        <p:spPr/>
        <p:txBody>
          <a:bodyPr/>
          <a:lstStyle/>
          <a:p>
            <a:r>
              <a:rPr lang="en-US" dirty="0"/>
              <a:t>Teams of two…</a:t>
            </a:r>
          </a:p>
        </p:txBody>
      </p:sp>
      <p:sp>
        <p:nvSpPr>
          <p:cNvPr id="4" name="Content Placeholder 3">
            <a:extLst>
              <a:ext uri="{FF2B5EF4-FFF2-40B4-BE49-F238E27FC236}">
                <a16:creationId xmlns:a16="http://schemas.microsoft.com/office/drawing/2014/main" id="{6048F8CF-4A1B-4E0D-869F-6CD1C8D821C8}"/>
              </a:ext>
            </a:extLst>
          </p:cNvPr>
          <p:cNvSpPr>
            <a:spLocks noGrp="1"/>
          </p:cNvSpPr>
          <p:nvPr>
            <p:ph idx="1"/>
          </p:nvPr>
        </p:nvSpPr>
        <p:spPr/>
        <p:txBody>
          <a:bodyPr/>
          <a:lstStyle/>
          <a:p>
            <a:pPr>
              <a:buFont typeface="Wingdings" panose="05000000000000000000" pitchFamily="2" charset="2"/>
              <a:buChar char="§"/>
            </a:pPr>
            <a:r>
              <a:rPr lang="en-US" sz="2800" b="1" dirty="0"/>
              <a:t>DEP has been sending two or three teams of two (2) samplers:</a:t>
            </a:r>
          </a:p>
          <a:p>
            <a:pPr lvl="1">
              <a:buFont typeface="Wingdings" panose="05000000000000000000" pitchFamily="2" charset="2"/>
              <a:buChar char="§"/>
            </a:pPr>
            <a:r>
              <a:rPr lang="en-US" b="1" dirty="0"/>
              <a:t>Easier to manage equipment, paperwork, and questions</a:t>
            </a:r>
          </a:p>
          <a:p>
            <a:pPr lvl="1">
              <a:buFont typeface="Wingdings" panose="05000000000000000000" pitchFamily="2" charset="2"/>
              <a:buChar char="§"/>
            </a:pPr>
            <a:r>
              <a:rPr lang="en-US" b="1" dirty="0"/>
              <a:t>Can have multiple homes with the same time slot</a:t>
            </a:r>
          </a:p>
          <a:p>
            <a:pPr>
              <a:buFont typeface="Wingdings" panose="05000000000000000000" pitchFamily="2" charset="2"/>
              <a:buChar char="§"/>
            </a:pPr>
            <a:r>
              <a:rPr lang="en-US" sz="2800" b="1" dirty="0"/>
              <a:t>10-12 sample locations per team</a:t>
            </a:r>
          </a:p>
          <a:p>
            <a:pPr lvl="1">
              <a:buFont typeface="Wingdings" panose="05000000000000000000" pitchFamily="2" charset="2"/>
              <a:buChar char="§"/>
            </a:pPr>
            <a:r>
              <a:rPr lang="en-US" b="1" dirty="0"/>
              <a:t>Beware of heat in summer</a:t>
            </a:r>
          </a:p>
          <a:p>
            <a:pPr lvl="1">
              <a:buFont typeface="Wingdings" panose="05000000000000000000" pitchFamily="2" charset="2"/>
              <a:buChar char="§"/>
            </a:pPr>
            <a:r>
              <a:rPr lang="en-US" b="1" dirty="0"/>
              <a:t>Schedule meals and bathroom breaks as appropriate</a:t>
            </a:r>
          </a:p>
          <a:p>
            <a:pPr lvl="1"/>
            <a:endParaRPr lang="en-US" dirty="0"/>
          </a:p>
        </p:txBody>
      </p:sp>
      <p:pic>
        <p:nvPicPr>
          <p:cNvPr id="6" name="Picture 5" descr="Young businessman sitting hands on head">
            <a:extLst>
              <a:ext uri="{FF2B5EF4-FFF2-40B4-BE49-F238E27FC236}">
                <a16:creationId xmlns:a16="http://schemas.microsoft.com/office/drawing/2014/main" id="{26CAF5EF-A0A9-408F-8B6A-6D8E3A791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7116" y="3181269"/>
            <a:ext cx="1695284" cy="3127458"/>
          </a:xfrm>
          <a:prstGeom prst="rect">
            <a:avLst/>
          </a:prstGeom>
        </p:spPr>
      </p:pic>
    </p:spTree>
    <p:extLst>
      <p:ext uri="{BB962C8B-B14F-4D97-AF65-F5344CB8AC3E}">
        <p14:creationId xmlns:p14="http://schemas.microsoft.com/office/powerpoint/2010/main" val="354017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EDB05-E811-47DA-A234-C70FF1A16B84}"/>
              </a:ext>
            </a:extLst>
          </p:cNvPr>
          <p:cNvSpPr/>
          <p:nvPr/>
        </p:nvSpPr>
        <p:spPr>
          <a:xfrm>
            <a:off x="-381000" y="1143000"/>
            <a:ext cx="7848600" cy="677108"/>
          </a:xfrm>
          <a:prstGeom prst="rect">
            <a:avLst/>
          </a:prstGeom>
        </p:spPr>
        <p:txBody>
          <a:bodyPr wrap="square">
            <a:spAutoFit/>
          </a:bodyPr>
          <a:lstStyle/>
          <a:p>
            <a:r>
              <a:rPr lang="en-US" sz="2000" b="1" dirty="0"/>
              <a:t>		</a:t>
            </a:r>
            <a:endParaRPr lang="en-US" sz="3200" b="1" dirty="0"/>
          </a:p>
          <a:p>
            <a:endParaRPr lang="en-US" dirty="0"/>
          </a:p>
        </p:txBody>
      </p:sp>
      <p:pic>
        <p:nvPicPr>
          <p:cNvPr id="2" name="Picture 1">
            <a:extLst>
              <a:ext uri="{FF2B5EF4-FFF2-40B4-BE49-F238E27FC236}">
                <a16:creationId xmlns:a16="http://schemas.microsoft.com/office/drawing/2014/main" id="{FEFC55E2-2F7F-4DA3-B316-9A9DEF7F3DE5}"/>
              </a:ext>
            </a:extLst>
          </p:cNvPr>
          <p:cNvPicPr>
            <a:picLocks noChangeAspect="1"/>
          </p:cNvPicPr>
          <p:nvPr/>
        </p:nvPicPr>
        <p:blipFill>
          <a:blip r:embed="rId3"/>
          <a:stretch>
            <a:fillRect/>
          </a:stretch>
        </p:blipFill>
        <p:spPr>
          <a:xfrm>
            <a:off x="6477000" y="3124200"/>
            <a:ext cx="4896533" cy="3115110"/>
          </a:xfrm>
          <a:prstGeom prst="rect">
            <a:avLst/>
          </a:prstGeom>
        </p:spPr>
      </p:pic>
      <p:sp>
        <p:nvSpPr>
          <p:cNvPr id="3" name="Title 2">
            <a:extLst>
              <a:ext uri="{FF2B5EF4-FFF2-40B4-BE49-F238E27FC236}">
                <a16:creationId xmlns:a16="http://schemas.microsoft.com/office/drawing/2014/main" id="{008F4CD1-CFEA-483D-B323-8036FDB2018A}"/>
              </a:ext>
            </a:extLst>
          </p:cNvPr>
          <p:cNvSpPr>
            <a:spLocks noGrp="1"/>
          </p:cNvSpPr>
          <p:nvPr>
            <p:ph type="title"/>
          </p:nvPr>
        </p:nvSpPr>
        <p:spPr/>
        <p:txBody>
          <a:bodyPr/>
          <a:lstStyle/>
          <a:p>
            <a:r>
              <a:rPr lang="en-US" dirty="0"/>
              <a:t>Other Useful Tips</a:t>
            </a:r>
          </a:p>
        </p:txBody>
      </p:sp>
      <p:sp>
        <p:nvSpPr>
          <p:cNvPr id="5" name="Content Placeholder 4">
            <a:extLst>
              <a:ext uri="{FF2B5EF4-FFF2-40B4-BE49-F238E27FC236}">
                <a16:creationId xmlns:a16="http://schemas.microsoft.com/office/drawing/2014/main" id="{87FF30EE-D05B-4B20-BF87-4987403D81F7}"/>
              </a:ext>
            </a:extLst>
          </p:cNvPr>
          <p:cNvSpPr>
            <a:spLocks noGrp="1"/>
          </p:cNvSpPr>
          <p:nvPr>
            <p:ph idx="1"/>
          </p:nvPr>
        </p:nvSpPr>
        <p:spPr/>
        <p:txBody>
          <a:bodyPr/>
          <a:lstStyle/>
          <a:p>
            <a:pPr>
              <a:buFont typeface="Wingdings" panose="05000000000000000000" pitchFamily="2" charset="2"/>
              <a:buChar char="§"/>
            </a:pPr>
            <a:r>
              <a:rPr lang="en-US" sz="2800" b="1" dirty="0"/>
              <a:t>Keep notes in the “Comments” column</a:t>
            </a:r>
          </a:p>
          <a:p>
            <a:pPr>
              <a:buFont typeface="Wingdings" panose="05000000000000000000" pitchFamily="2" charset="2"/>
              <a:buChar char="§"/>
            </a:pPr>
            <a:r>
              <a:rPr lang="en-US" sz="2800" b="1" dirty="0"/>
              <a:t>Pre-sample meeting with sampling teams </a:t>
            </a:r>
          </a:p>
          <a:p>
            <a:pPr>
              <a:buFont typeface="Wingdings" panose="05000000000000000000" pitchFamily="2" charset="2"/>
              <a:buChar char="§"/>
            </a:pPr>
            <a:r>
              <a:rPr lang="en-US" sz="2800" b="1" dirty="0"/>
              <a:t>Some labs can provide pre-filled labels</a:t>
            </a:r>
          </a:p>
          <a:p>
            <a:pPr>
              <a:buFont typeface="Wingdings" panose="05000000000000000000" pitchFamily="2" charset="2"/>
              <a:buChar char="§"/>
            </a:pPr>
            <a:r>
              <a:rPr lang="en-US" sz="2800" b="1" dirty="0"/>
              <a:t>Pre-fill COCs for samplers</a:t>
            </a:r>
            <a:endParaRPr lang="en-US" sz="2800" dirty="0"/>
          </a:p>
          <a:p>
            <a:pPr>
              <a:buFont typeface="Wingdings" panose="05000000000000000000" pitchFamily="2" charset="2"/>
              <a:buChar char="§"/>
            </a:pPr>
            <a:endParaRPr lang="en-US" sz="2800" b="1" dirty="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236612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9764E-4B9B-43BD-AFB6-BC376CD9116C}"/>
              </a:ext>
            </a:extLst>
          </p:cNvPr>
          <p:cNvSpPr>
            <a:spLocks noGrp="1"/>
          </p:cNvSpPr>
          <p:nvPr>
            <p:ph type="title"/>
          </p:nvPr>
        </p:nvSpPr>
        <p:spPr/>
        <p:txBody>
          <a:bodyPr>
            <a:normAutofit/>
          </a:bodyPr>
          <a:lstStyle/>
          <a:p>
            <a:r>
              <a:rPr lang="en-US" dirty="0">
                <a:ea typeface="Calibri" panose="020F0502020204030204" pitchFamily="34" charset="0"/>
                <a:cs typeface="Times New Roman" panose="02020603050405020304" pitchFamily="18" charset="0"/>
              </a:rPr>
              <a:t>Potential Issues with Scheduling</a:t>
            </a:r>
            <a:endParaRPr lang="en-US" dirty="0"/>
          </a:p>
        </p:txBody>
      </p:sp>
      <p:sp>
        <p:nvSpPr>
          <p:cNvPr id="4" name="Content Placeholder 3">
            <a:extLst>
              <a:ext uri="{FF2B5EF4-FFF2-40B4-BE49-F238E27FC236}">
                <a16:creationId xmlns:a16="http://schemas.microsoft.com/office/drawing/2014/main" id="{55D0839B-1AB1-4598-9865-98FDBBE23E8E}"/>
              </a:ext>
            </a:extLst>
          </p:cNvPr>
          <p:cNvSpPr>
            <a:spLocks noGrp="1"/>
          </p:cNvSpPr>
          <p:nvPr>
            <p:ph idx="1"/>
          </p:nvPr>
        </p:nvSpPr>
        <p:spPr/>
        <p:txBody>
          <a:bodyPr/>
          <a:lstStyle/>
          <a:p>
            <a:pPr lvl="1">
              <a:lnSpc>
                <a:spcPct val="107000"/>
              </a:lnSpc>
              <a:spcBef>
                <a:spcPts val="0"/>
              </a:spcBef>
              <a:spcAft>
                <a:spcPts val="0"/>
              </a:spcAft>
              <a:buFont typeface="Wingdings" panose="05000000000000000000" pitchFamily="2" charset="2"/>
              <a:buChar char="§"/>
            </a:pPr>
            <a:r>
              <a:rPr lang="en-US" b="1" dirty="0">
                <a:ea typeface="Calibri" panose="020F0502020204030204" pitchFamily="34" charset="0"/>
                <a:cs typeface="Times New Roman" panose="02020603050405020304" pitchFamily="18" charset="0"/>
              </a:rPr>
              <a:t>May be hard to contact owners:	</a:t>
            </a:r>
          </a:p>
          <a:p>
            <a:pPr lvl="2">
              <a:lnSpc>
                <a:spcPct val="107000"/>
              </a:lnSpc>
              <a:spcBef>
                <a:spcPts val="0"/>
              </a:spcBef>
              <a:spcAft>
                <a:spcPts val="0"/>
              </a:spcAft>
              <a:buFont typeface="Wingdings" panose="05000000000000000000" pitchFamily="2" charset="2"/>
              <a:buChar char="§"/>
            </a:pPr>
            <a:r>
              <a:rPr lang="en-US" sz="2800" b="1" dirty="0">
                <a:ea typeface="Calibri" panose="020F0502020204030204" pitchFamily="34" charset="0"/>
                <a:cs typeface="Times New Roman" panose="02020603050405020304" pitchFamily="18" charset="0"/>
              </a:rPr>
              <a:t>Some screen calls (spam calls) </a:t>
            </a:r>
          </a:p>
          <a:p>
            <a:pPr lvl="2">
              <a:lnSpc>
                <a:spcPct val="107000"/>
              </a:lnSpc>
              <a:spcBef>
                <a:spcPts val="0"/>
              </a:spcBef>
              <a:spcAft>
                <a:spcPts val="0"/>
              </a:spcAft>
              <a:buFont typeface="Wingdings" panose="05000000000000000000" pitchFamily="2" charset="2"/>
              <a:buChar char="§"/>
            </a:pPr>
            <a:r>
              <a:rPr lang="en-US" sz="2800" b="1" dirty="0">
                <a:ea typeface="Calibri" panose="020F0502020204030204" pitchFamily="34" charset="0"/>
                <a:cs typeface="Times New Roman" panose="02020603050405020304" pitchFamily="18" charset="0"/>
              </a:rPr>
              <a:t>Voicemail box is full </a:t>
            </a:r>
          </a:p>
          <a:p>
            <a:pPr lvl="2">
              <a:lnSpc>
                <a:spcPct val="107000"/>
              </a:lnSpc>
              <a:spcBef>
                <a:spcPts val="0"/>
              </a:spcBef>
              <a:spcAft>
                <a:spcPts val="0"/>
              </a:spcAft>
              <a:buFont typeface="Wingdings" panose="05000000000000000000" pitchFamily="2" charset="2"/>
              <a:buChar char="§"/>
            </a:pPr>
            <a:r>
              <a:rPr lang="en-US" sz="2800" b="1" dirty="0">
                <a:ea typeface="Calibri" panose="020F0502020204030204" pitchFamily="34" charset="0"/>
                <a:cs typeface="Times New Roman" panose="02020603050405020304" pitchFamily="18" charset="0"/>
              </a:rPr>
              <a:t>Might not have voicemail</a:t>
            </a:r>
            <a:endParaRPr lang="en-US" sz="2800" dirty="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
            </a:pPr>
            <a:r>
              <a:rPr lang="en-US" b="1" dirty="0">
                <a:ea typeface="Calibri" panose="020F0502020204030204" pitchFamily="34" charset="0"/>
                <a:cs typeface="Times New Roman" panose="02020603050405020304" pitchFamily="18" charset="0"/>
              </a:rPr>
              <a:t>Keep calling</a:t>
            </a:r>
          </a:p>
          <a:p>
            <a:pPr lvl="1">
              <a:lnSpc>
                <a:spcPct val="107000"/>
              </a:lnSpc>
              <a:spcBef>
                <a:spcPts val="0"/>
              </a:spcBef>
              <a:spcAft>
                <a:spcPts val="800"/>
              </a:spcAft>
              <a:buFont typeface="Wingdings" panose="05000000000000000000" pitchFamily="2" charset="2"/>
              <a:buChar char="§"/>
            </a:pPr>
            <a:r>
              <a:rPr lang="en-US" sz="2800" b="1" dirty="0">
                <a:cs typeface="Times New Roman" panose="02020603050405020304" pitchFamily="18" charset="0"/>
              </a:rPr>
              <a:t>Send </a:t>
            </a:r>
            <a:r>
              <a:rPr lang="en-US" b="1" dirty="0">
                <a:cs typeface="Times New Roman" panose="02020603050405020304" pitchFamily="18" charset="0"/>
              </a:rPr>
              <a:t>a paper letter</a:t>
            </a:r>
          </a:p>
          <a:p>
            <a:pPr lvl="1">
              <a:lnSpc>
                <a:spcPct val="107000"/>
              </a:lnSpc>
              <a:spcBef>
                <a:spcPts val="0"/>
              </a:spcBef>
              <a:spcAft>
                <a:spcPts val="800"/>
              </a:spcAft>
              <a:buFont typeface="Wingdings" panose="05000000000000000000" pitchFamily="2" charset="2"/>
              <a:buChar char="§"/>
            </a:pPr>
            <a:r>
              <a:rPr lang="en-US" sz="2800" b="1" dirty="0">
                <a:cs typeface="Times New Roman" panose="02020603050405020304" pitchFamily="18" charset="0"/>
              </a:rPr>
              <a:t>Final </a:t>
            </a:r>
            <a:r>
              <a:rPr lang="en-US" b="1" dirty="0">
                <a:cs typeface="Times New Roman" panose="02020603050405020304" pitchFamily="18" charset="0"/>
              </a:rPr>
              <a:t>resort  -  knock on the door while out sampling</a:t>
            </a:r>
            <a:endParaRPr lang="en-US" sz="2800" dirty="0"/>
          </a:p>
        </p:txBody>
      </p:sp>
      <p:pic>
        <p:nvPicPr>
          <p:cNvPr id="5" name="Picture 4">
            <a:extLst>
              <a:ext uri="{FF2B5EF4-FFF2-40B4-BE49-F238E27FC236}">
                <a16:creationId xmlns:a16="http://schemas.microsoft.com/office/drawing/2014/main" id="{EDF3E673-C78A-4D21-9540-27298DCEAD10}"/>
              </a:ext>
            </a:extLst>
          </p:cNvPr>
          <p:cNvPicPr>
            <a:picLocks noChangeAspect="1"/>
          </p:cNvPicPr>
          <p:nvPr/>
        </p:nvPicPr>
        <p:blipFill>
          <a:blip r:embed="rId2"/>
          <a:stretch>
            <a:fillRect/>
          </a:stretch>
        </p:blipFill>
        <p:spPr>
          <a:xfrm>
            <a:off x="7253111" y="1408997"/>
            <a:ext cx="4329289" cy="2438400"/>
          </a:xfrm>
          <a:prstGeom prst="rect">
            <a:avLst/>
          </a:prstGeom>
        </p:spPr>
      </p:pic>
    </p:spTree>
    <p:extLst>
      <p:ext uri="{BB962C8B-B14F-4D97-AF65-F5344CB8AC3E}">
        <p14:creationId xmlns:p14="http://schemas.microsoft.com/office/powerpoint/2010/main" val="297880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8C8F-43B4-48CA-9604-9D20B99AC567}"/>
              </a:ext>
            </a:extLst>
          </p:cNvPr>
          <p:cNvSpPr>
            <a:spLocks noGrp="1"/>
          </p:cNvSpPr>
          <p:nvPr>
            <p:ph type="title"/>
          </p:nvPr>
        </p:nvSpPr>
        <p:spPr/>
        <p:txBody>
          <a:bodyPr>
            <a:normAutofit/>
          </a:bodyPr>
          <a:lstStyle/>
          <a:p>
            <a:r>
              <a:rPr lang="en-US" dirty="0"/>
              <a:t>Going Forward…</a:t>
            </a:r>
          </a:p>
        </p:txBody>
      </p:sp>
      <p:sp>
        <p:nvSpPr>
          <p:cNvPr id="3" name="Content Placeholder 2">
            <a:extLst>
              <a:ext uri="{FF2B5EF4-FFF2-40B4-BE49-F238E27FC236}">
                <a16:creationId xmlns:a16="http://schemas.microsoft.com/office/drawing/2014/main" id="{756CB68E-D149-4F04-8032-FA82D00F2CDC}"/>
              </a:ext>
            </a:extLst>
          </p:cNvPr>
          <p:cNvSpPr>
            <a:spLocks noGrp="1"/>
          </p:cNvSpPr>
          <p:nvPr>
            <p:ph idx="1"/>
          </p:nvPr>
        </p:nvSpPr>
        <p:spPr>
          <a:xfrm>
            <a:off x="152400" y="1585275"/>
            <a:ext cx="10972800" cy="4525963"/>
          </a:xfrm>
        </p:spPr>
        <p:txBody>
          <a:bodyPr/>
          <a:lstStyle/>
          <a:p>
            <a:pPr lvl="1">
              <a:buFont typeface="Arial" panose="020B0604020202020204" pitchFamily="34" charset="0"/>
              <a:buChar char="•"/>
            </a:pPr>
            <a:r>
              <a:rPr lang="en-US" b="1" dirty="0"/>
              <a:t>Recommend an online or automated scheduling system</a:t>
            </a:r>
          </a:p>
          <a:p>
            <a:pPr lvl="2">
              <a:buFont typeface="Arial" panose="020B0604020202020204" pitchFamily="34" charset="0"/>
              <a:buChar char="•"/>
            </a:pPr>
            <a:r>
              <a:rPr lang="en-US" b="1" dirty="0"/>
              <a:t>Some residents only have landlines and are elderly</a:t>
            </a:r>
          </a:p>
          <a:p>
            <a:pPr lvl="2">
              <a:buFont typeface="Arial" panose="020B0604020202020204" pitchFamily="34" charset="0"/>
              <a:buChar char="•"/>
            </a:pPr>
            <a:r>
              <a:rPr lang="en-US" b="1" dirty="0"/>
              <a:t>Online signup – many options</a:t>
            </a:r>
          </a:p>
          <a:p>
            <a:pPr lvl="2">
              <a:buFont typeface="Arial" panose="020B0604020202020204" pitchFamily="34" charset="0"/>
              <a:buChar char="•"/>
            </a:pPr>
            <a:r>
              <a:rPr lang="en-US" b="1" dirty="0"/>
              <a:t>Email</a:t>
            </a:r>
          </a:p>
          <a:p>
            <a:pPr lvl="2">
              <a:buFont typeface="Arial" panose="020B0604020202020204" pitchFamily="34" charset="0"/>
              <a:buChar char="•"/>
            </a:pPr>
            <a:r>
              <a:rPr lang="en-US" b="1" i="1" dirty="0"/>
              <a:t>Calling is very time consuming</a:t>
            </a:r>
          </a:p>
          <a:p>
            <a:pPr lvl="1">
              <a:buFont typeface="Arial" panose="020B0604020202020204" pitchFamily="34" charset="0"/>
              <a:buChar char="•"/>
            </a:pPr>
            <a:r>
              <a:rPr lang="en-US" b="1" dirty="0"/>
              <a:t>Send a reminder the day before </a:t>
            </a:r>
          </a:p>
          <a:p>
            <a:pPr lvl="2">
              <a:buFont typeface="Arial" panose="020B0604020202020204" pitchFamily="34" charset="0"/>
              <a:buChar char="•"/>
            </a:pPr>
            <a:r>
              <a:rPr lang="en-US" b="1" dirty="0"/>
              <a:t>Send via text or email </a:t>
            </a:r>
          </a:p>
          <a:p>
            <a:pPr lvl="2">
              <a:buFont typeface="Arial" panose="020B0604020202020204" pitchFamily="34" charset="0"/>
              <a:buChar char="•"/>
            </a:pPr>
            <a:r>
              <a:rPr lang="en-US" b="1" dirty="0"/>
              <a:t>Homeowners don’t always remember!</a:t>
            </a:r>
          </a:p>
          <a:p>
            <a:endParaRPr lang="en-US" b="1" dirty="0"/>
          </a:p>
        </p:txBody>
      </p:sp>
      <p:pic>
        <p:nvPicPr>
          <p:cNvPr id="4" name="Picture 3">
            <a:extLst>
              <a:ext uri="{FF2B5EF4-FFF2-40B4-BE49-F238E27FC236}">
                <a16:creationId xmlns:a16="http://schemas.microsoft.com/office/drawing/2014/main" id="{2D47A670-6FBA-4478-93DA-D99B41B7BCA1}"/>
              </a:ext>
            </a:extLst>
          </p:cNvPr>
          <p:cNvPicPr>
            <a:picLocks noChangeAspect="1"/>
          </p:cNvPicPr>
          <p:nvPr/>
        </p:nvPicPr>
        <p:blipFill>
          <a:blip r:embed="rId2"/>
          <a:stretch>
            <a:fillRect/>
          </a:stretch>
        </p:blipFill>
        <p:spPr>
          <a:xfrm>
            <a:off x="7315200" y="2541622"/>
            <a:ext cx="4408921" cy="3581400"/>
          </a:xfrm>
          <a:prstGeom prst="rect">
            <a:avLst/>
          </a:prstGeom>
        </p:spPr>
      </p:pic>
    </p:spTree>
    <p:extLst>
      <p:ext uri="{BB962C8B-B14F-4D97-AF65-F5344CB8AC3E}">
        <p14:creationId xmlns:p14="http://schemas.microsoft.com/office/powerpoint/2010/main" val="123803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B00BF3-4A31-4AB7-9BED-FCFE39179FDD}"/>
              </a:ext>
            </a:extLst>
          </p:cNvPr>
          <p:cNvSpPr>
            <a:spLocks noGrp="1"/>
          </p:cNvSpPr>
          <p:nvPr>
            <p:ph type="body" sz="quarter" idx="13"/>
          </p:nvPr>
        </p:nvSpPr>
        <p:spPr/>
        <p:txBody>
          <a:bodyPr/>
          <a:lstStyle/>
          <a:p>
            <a:pPr marL="0" indent="0" algn="ctr">
              <a:buNone/>
            </a:pPr>
            <a:r>
              <a:rPr lang="en-US" dirty="0"/>
              <a:t>Becky Blais </a:t>
            </a:r>
          </a:p>
          <a:p>
            <a:pPr marL="0" indent="0" algn="ctr">
              <a:buNone/>
            </a:pPr>
            <a:r>
              <a:rPr lang="en-US" sz="2400" i="1" dirty="0"/>
              <a:t>Becky.Blais@maine.gov</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quot;/&gt;&lt;property id=&quot;20307&quot; value=&quot;267&quot;/&gt;&lt;/object&gt;&lt;/object&gt;&lt;object type=&quot;8&quot; unique_id=&quot;10066&quot;&gt;&lt;/object&gt;&lt;/object&gt;&lt;/database&gt;"/>
  <p:tag name="SECTOMILLISECCONVERTED" val="1"/>
</p:tagLst>
</file>

<file path=ppt/theme/theme1.xml><?xml version="1.0" encoding="utf-8"?>
<a:theme xmlns:a="http://schemas.openxmlformats.org/drawingml/2006/main" name="1_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PPTtemplate-widescreen" id="{EAC37D97-8DB6-4FE0-8F3E-C759CDADF254}" vid="{089E0E79-E0D7-4601-9909-88910BD34B01}"/>
    </a:ext>
  </a:extLst>
</a:theme>
</file>

<file path=ppt/theme/theme2.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P-PPTtemplate-widescreen" id="{EAC37D97-8DB6-4FE0-8F3E-C759CDADF254}" vid="{4461FFA0-A76F-4FAE-A4A3-50ACC33C75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5872C61801B94CBBE948BC6C9A2B9A" ma:contentTypeVersion="12" ma:contentTypeDescription="Create a new document." ma:contentTypeScope="" ma:versionID="68502b0f0955ec7bc8f56677585c1c13">
  <xsd:schema xmlns:xsd="http://www.w3.org/2001/XMLSchema" xmlns:xs="http://www.w3.org/2001/XMLSchema" xmlns:p="http://schemas.microsoft.com/office/2006/metadata/properties" xmlns:ns3="83b0043d-3627-4f29-99ea-ed882df73a05" xmlns:ns4="942c1815-1a1b-49ab-ae21-7a54e279a57b" targetNamespace="http://schemas.microsoft.com/office/2006/metadata/properties" ma:root="true" ma:fieldsID="7c7a778c7ed535cdadc2c6f960a471d8" ns3:_="" ns4:_="">
    <xsd:import namespace="83b0043d-3627-4f29-99ea-ed882df73a05"/>
    <xsd:import namespace="942c1815-1a1b-49ab-ae21-7a54e279a5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0043d-3627-4f29-99ea-ed882df73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2c1815-1a1b-49ab-ae21-7a54e279a5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4959B2-791D-480A-A7DC-75E9932BD463}">
  <ds:schemaRefs>
    <ds:schemaRef ds:uri="http://schemas.microsoft.com/sharepoint/v3/contenttype/forms"/>
  </ds:schemaRefs>
</ds:datastoreItem>
</file>

<file path=customXml/itemProps2.xml><?xml version="1.0" encoding="utf-8"?>
<ds:datastoreItem xmlns:ds="http://schemas.openxmlformats.org/officeDocument/2006/customXml" ds:itemID="{0CD74A3B-31E6-45CE-8DD1-D4F2EE650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b0043d-3627-4f29-99ea-ed882df73a05"/>
    <ds:schemaRef ds:uri="942c1815-1a1b-49ab-ae21-7a54e279a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A02451-A968-4735-9C31-7BC463514072}">
  <ds:schemaRefs>
    <ds:schemaRef ds:uri="83b0043d-3627-4f29-99ea-ed882df73a05"/>
    <ds:schemaRef ds:uri="http://schemas.microsoft.com/office/2006/documentManagement/types"/>
    <ds:schemaRef ds:uri="http://schemas.microsoft.com/office/infopath/2007/PartnerControls"/>
    <ds:schemaRef ds:uri="http://purl.org/dc/elements/1.1/"/>
    <ds:schemaRef ds:uri="http://schemas.microsoft.com/office/2006/metadata/properties"/>
    <ds:schemaRef ds:uri="942c1815-1a1b-49ab-ae21-7a54e279a57b"/>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DEP-PPTtemplate-widescreen</Template>
  <TotalTime>46291</TotalTime>
  <Words>466</Words>
  <Application>Microsoft Office PowerPoint</Application>
  <PresentationFormat>Widescreen</PresentationFormat>
  <Paragraphs>85</Paragraphs>
  <Slides>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Arial Narrow</vt:lpstr>
      <vt:lpstr>Calibri</vt:lpstr>
      <vt:lpstr>Wingdings</vt:lpstr>
      <vt:lpstr>1_ME DEP PPP-white background Style (2)</vt:lpstr>
      <vt:lpstr>ME DEP PPP-white background Style (2)</vt:lpstr>
      <vt:lpstr>PFAS Scheduling Tips and Tricks</vt:lpstr>
      <vt:lpstr>Sampling Frequency</vt:lpstr>
      <vt:lpstr>Planning for Filter Sampling</vt:lpstr>
      <vt:lpstr>Flexible vs. Not Flexible?</vt:lpstr>
      <vt:lpstr>Teams of two…</vt:lpstr>
      <vt:lpstr>Other Useful Tips</vt:lpstr>
      <vt:lpstr>Potential Issues with Scheduling</vt:lpstr>
      <vt:lpstr>Going Forward…</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degradation of  A/B AFFF Foam in real time at a small site in Maine</dc:title>
  <dc:creator>Roy, Louise M</dc:creator>
  <cp:lastModifiedBy>Blais, Becky</cp:lastModifiedBy>
  <cp:revision>58</cp:revision>
  <dcterms:created xsi:type="dcterms:W3CDTF">2020-07-17T12:08:42Z</dcterms:created>
  <dcterms:modified xsi:type="dcterms:W3CDTF">2021-09-16T18:03:57Z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0x010100125872C61801B94CBBE948BC6C9A2B9A</vt:lpwstr>
  </property>
</Properties>
</file>