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378" r:id="rId4"/>
    <p:sldId id="320" r:id="rId5"/>
    <p:sldId id="348" r:id="rId6"/>
    <p:sldId id="373" r:id="rId7"/>
    <p:sldId id="381" r:id="rId8"/>
    <p:sldId id="355" r:id="rId9"/>
    <p:sldId id="380" r:id="rId10"/>
    <p:sldId id="379" r:id="rId11"/>
    <p:sldId id="374" r:id="rId12"/>
    <p:sldId id="370" r:id="rId13"/>
    <p:sldId id="382" r:id="rId14"/>
    <p:sldId id="375" r:id="rId15"/>
    <p:sldId id="377" r:id="rId16"/>
    <p:sldId id="350" r:id="rId17"/>
    <p:sldId id="347" r:id="rId18"/>
    <p:sldId id="330" r:id="rId19"/>
    <p:sldId id="346" r:id="rId20"/>
    <p:sldId id="33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bster, Martha E" initials="WME" lastIdx="1" clrIdx="0">
    <p:extLst>
      <p:ext uri="{19B8F6BF-5375-455C-9EA6-DF929625EA0E}">
        <p15:presenceInfo xmlns:p15="http://schemas.microsoft.com/office/powerpoint/2012/main" userId="S-1-5-21-4241590797-1299073551-2511459964-179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7D8DB"/>
    <a:srgbClr val="D5DDDB"/>
    <a:srgbClr val="5CC47C"/>
    <a:srgbClr val="66FF99"/>
    <a:srgbClr val="4EB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71" autoAdjust="0"/>
  </p:normalViewPr>
  <p:slideViewPr>
    <p:cSldViewPr>
      <p:cViewPr varScale="1">
        <p:scale>
          <a:sx n="86" d="100"/>
          <a:sy n="86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D6C9-104A-4C33-96EE-F90EB0C2383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4B111-3A7E-4A29-8D0A-F66F0192A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CB8E-9A70-4EFD-9A95-869B24910E9C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3578-40A6-4C8C-9780-1E551FEE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902A-8A36-46AA-BC63-F3245DF86624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F289-DEBF-4144-845F-D389BA9D9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C736-4AB7-46BC-8CBB-41B0DCFABD9E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BE63-772A-480D-B353-ABD2BC066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62C6-AA40-4EDB-B49F-D44036231BFE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00E6-2B45-4DE2-8C3C-2F477120E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2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35CD-E279-48D0-BE2B-9006E7347FA6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8846-16C8-4724-BBFB-A864CC2D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57D2-D1D4-4966-AE1C-6032E286FA4B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F287-E200-4D99-AAF0-9B642612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A463-83CD-4EBD-B904-412652A92A03}" type="datetime1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10FD-BB78-4DB0-B12F-868F5D0F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9307-3536-4934-ADCD-1E1492C76411}" type="datetime1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8540-4AE6-473B-9043-FF03F72CF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14A0-F28A-4365-8886-5110462FE7ED}" type="datetime1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4C67-4205-44A6-B1DC-E32867C50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AF7-499C-4647-8F1B-C4A9E2667F33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E4B0-BE20-4F0A-9F64-6142446B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1AB9-574C-4317-A1C8-5BAF168F9CF0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7E75-82E5-4227-A723-7DC309C4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B3722-586A-41BA-80E7-6DDB75562954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02C29-6255-4BF1-8853-6D87703B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524000"/>
            <a:ext cx="4572000" cy="1628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Regional Haze Related Analyses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903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1113" y="6059488"/>
            <a:ext cx="9140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charset="0"/>
              </a:rPr>
              <a:t>MAINE DEPARTMENT OF ENVIRONMENTAL PROTECTION</a:t>
            </a:r>
          </a:p>
          <a:p>
            <a:pPr algn="ctr" eaLnBrk="1" hangingPunct="1"/>
            <a:endParaRPr lang="en-US" altLang="en-US" sz="800" i="1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altLang="en-US" sz="1600" i="1">
                <a:solidFill>
                  <a:schemeClr val="bg1"/>
                </a:solidFill>
                <a:latin typeface="Arial" charset="0"/>
              </a:rPr>
              <a:t>Protecting Maine’s Air, Land and Water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100" y="6427788"/>
            <a:ext cx="6781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1" y="4468351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Tom Downs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Chief Meteorologist, Atmospheric Science &amp; Analysis Section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Air Quality Assessment Division in the Bureau of Air Quality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Tom.Downs@maine.gov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30D1A-7E18-432D-B459-BAFF472B7C39}"/>
              </a:ext>
            </a:extLst>
          </p:cNvPr>
          <p:cNvSpPr txBox="1"/>
          <p:nvPr/>
        </p:nvSpPr>
        <p:spPr>
          <a:xfrm>
            <a:off x="8534400" y="631987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F3036-BC80-42F1-B502-6165F310D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43B92-3B53-4FF5-A683-9B419B93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8885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DF687-8551-4595-ABE2-46F7EA660356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EF53E-D687-49C7-B579-BFC33876619F}"/>
              </a:ext>
            </a:extLst>
          </p:cNvPr>
          <p:cNvSpPr txBox="1"/>
          <p:nvPr/>
        </p:nvSpPr>
        <p:spPr>
          <a:xfrm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McFarland Hill Sunset (Thermo) Sulfate (SO4) and Total Carbon (Organic Carbon (OC) and Elemental Carbon (EC)) analyses</a:t>
            </a:r>
          </a:p>
        </p:txBody>
      </p:sp>
    </p:spTree>
    <p:extLst>
      <p:ext uri="{BB962C8B-B14F-4D97-AF65-F5344CB8AC3E}">
        <p14:creationId xmlns:p14="http://schemas.microsoft.com/office/powerpoint/2010/main" val="86737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6B319-3F79-44F9-AAD6-D6990B537BFD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9DD11-F735-4B45-82F0-0C1B31FE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6" y="0"/>
            <a:ext cx="8629214" cy="62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3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BFD125-2274-40D1-B733-BFBA5324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323850"/>
            <a:ext cx="8677275" cy="6305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D17A3-A410-4B7E-B54B-6C235BA1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2242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B6136-576C-4D7C-BB8A-AE5342E150F9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9146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43B92-3B53-4FF5-A683-9B419B93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8885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DF687-8551-4595-ABE2-46F7EA660356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EF53E-D687-49C7-B579-BFC33876619F}"/>
              </a:ext>
            </a:extLst>
          </p:cNvPr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MAINE IMPROVE PROTOCOL SITE ANALYSES</a:t>
            </a:r>
          </a:p>
        </p:txBody>
      </p:sp>
    </p:spTree>
    <p:extLst>
      <p:ext uri="{BB962C8B-B14F-4D97-AF65-F5344CB8AC3E}">
        <p14:creationId xmlns:p14="http://schemas.microsoft.com/office/powerpoint/2010/main" val="224855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CD8CEDB-9E4C-42E7-88D0-1CE80FB4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524000"/>
            <a:ext cx="4547597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B08CC-7F7D-462E-8F69-FB040BB9937B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A9CCF6-367F-49C1-8D95-4A1648B94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262" y="1524000"/>
            <a:ext cx="4547597" cy="365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FE9BA3-04BE-43A1-8AFF-34C8DE949F87}"/>
              </a:ext>
            </a:extLst>
          </p:cNvPr>
          <p:cNvSpPr txBox="1"/>
          <p:nvPr/>
        </p:nvSpPr>
        <p:spPr>
          <a:xfrm>
            <a:off x="0" y="60665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Presque Isle Speciation Trends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C35165-4A3A-4EF6-BC7B-05AF6EBC75F8}"/>
              </a:ext>
            </a:extLst>
          </p:cNvPr>
          <p:cNvSpPr txBox="1"/>
          <p:nvPr/>
        </p:nvSpPr>
        <p:spPr>
          <a:xfrm>
            <a:off x="5677908" y="105883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B75243-99CC-4DC2-AF3D-AD5325504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59" y="1676400"/>
            <a:ext cx="4036741" cy="115335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E181C8-D84D-4E8B-BE9C-875D3973B110}"/>
              </a:ext>
            </a:extLst>
          </p:cNvPr>
          <p:cNvSpPr txBox="1"/>
          <p:nvPr/>
        </p:nvSpPr>
        <p:spPr>
          <a:xfrm>
            <a:off x="1451406" y="105883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</p:spTree>
    <p:extLst>
      <p:ext uri="{BB962C8B-B14F-4D97-AF65-F5344CB8AC3E}">
        <p14:creationId xmlns:p14="http://schemas.microsoft.com/office/powerpoint/2010/main" val="368949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B08CC-7F7D-462E-8F69-FB040BB9937B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C2242-2585-4B20-8703-98791A018BF0}"/>
              </a:ext>
            </a:extLst>
          </p:cNvPr>
          <p:cNvSpPr txBox="1"/>
          <p:nvPr/>
        </p:nvSpPr>
        <p:spPr>
          <a:xfrm>
            <a:off x="1" y="60665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Penobscot Nation Speciation Trends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29D6D-224B-4EAF-9052-CCA838056872}"/>
              </a:ext>
            </a:extLst>
          </p:cNvPr>
          <p:cNvSpPr txBox="1"/>
          <p:nvPr/>
        </p:nvSpPr>
        <p:spPr>
          <a:xfrm>
            <a:off x="5677908" y="105883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22D889-772A-429F-A706-BD602BCDA515}"/>
              </a:ext>
            </a:extLst>
          </p:cNvPr>
          <p:cNvSpPr txBox="1"/>
          <p:nvPr/>
        </p:nvSpPr>
        <p:spPr>
          <a:xfrm>
            <a:off x="1451406" y="105883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3F9939-8C17-414D-A124-DDE68FBA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04" y="1527048"/>
            <a:ext cx="4547596" cy="3657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BD9E8D-0DE0-4183-A588-58895E309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1527048"/>
            <a:ext cx="4547596" cy="365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FCDECF-89BC-45A2-B9F6-801DF7638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59" y="1676400"/>
            <a:ext cx="4036741" cy="115335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771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4B17C6-6CA4-46DF-828D-00D6D7F6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432" y="1527048"/>
            <a:ext cx="4547596" cy="3657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A9262C-AA22-464B-B436-7669C8AA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1527048"/>
            <a:ext cx="4547596" cy="3657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8EC51-1E59-478B-9841-CB64DF57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6A585-9397-4970-A526-AFAC674A1A52}"/>
              </a:ext>
            </a:extLst>
          </p:cNvPr>
          <p:cNvSpPr txBox="1"/>
          <p:nvPr/>
        </p:nvSpPr>
        <p:spPr>
          <a:xfrm>
            <a:off x="6324600" y="626364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27D76-1D85-40D3-A4A9-B984571E2F20}"/>
              </a:ext>
            </a:extLst>
          </p:cNvPr>
          <p:cNvSpPr txBox="1"/>
          <p:nvPr/>
        </p:nvSpPr>
        <p:spPr>
          <a:xfrm>
            <a:off x="1" y="60665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Casco Bay Speciation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D0E6C-6D14-487F-81E7-FEF7F1254588}"/>
              </a:ext>
            </a:extLst>
          </p:cNvPr>
          <p:cNvSpPr txBox="1"/>
          <p:nvPr/>
        </p:nvSpPr>
        <p:spPr>
          <a:xfrm>
            <a:off x="5677908" y="1058830"/>
            <a:ext cx="300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(b) 20% Most Impaired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EFCC83-18A7-4388-BCF8-55B953793B0E}"/>
              </a:ext>
            </a:extLst>
          </p:cNvPr>
          <p:cNvSpPr txBox="1"/>
          <p:nvPr/>
        </p:nvSpPr>
        <p:spPr>
          <a:xfrm>
            <a:off x="1451406" y="1058830"/>
            <a:ext cx="220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(a) 20% Clearest Days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8F37D3-24B2-4310-BBD6-C2DB94122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59" y="1676400"/>
            <a:ext cx="4036741" cy="115335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00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AD0137-952C-4CB1-9775-BAFC2386C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9"/>
            <a:ext cx="7939087" cy="59899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noFill/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Presque Isle Baseline and Current Speciation Trends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FC609-E122-41DE-A938-0FA55D30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562242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78585-FC52-41F6-A558-9C222858C763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6338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972AFD-F0CA-4CB9-B64D-889E5E9D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04800"/>
            <a:ext cx="7903628" cy="59893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9EBE0-7C1D-4E63-9BA6-3C2F976F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2242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41EDA-838C-44A9-9017-ACBEABA990C8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C83CD-FFC0-4D07-B120-D6FF1178C04D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noFill/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Penobscot Nation Baseline and Current Speciation Trends</a:t>
            </a:r>
          </a:p>
        </p:txBody>
      </p:sp>
    </p:spTree>
    <p:extLst>
      <p:ext uri="{BB962C8B-B14F-4D97-AF65-F5344CB8AC3E}">
        <p14:creationId xmlns:p14="http://schemas.microsoft.com/office/powerpoint/2010/main" val="136327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254480-5A1E-4139-AFC2-1BF35E51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04800"/>
            <a:ext cx="7925645" cy="59893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B3F48-3873-499F-B40F-E93D20BD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04553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3E014-3A9D-4704-A331-EC0CAA3D4C49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EDB247-8697-44A9-A3C2-6C65607D811F}"/>
              </a:ext>
            </a:extLst>
          </p:cNvPr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noFill/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Casco Bay Baseline and Current Speciation Trends</a:t>
            </a:r>
          </a:p>
        </p:txBody>
      </p:sp>
    </p:spTree>
    <p:extLst>
      <p:ext uri="{BB962C8B-B14F-4D97-AF65-F5344CB8AC3E}">
        <p14:creationId xmlns:p14="http://schemas.microsoft.com/office/powerpoint/2010/main" val="326861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43B92-3B53-4FF5-A683-9B419B93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8885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DF687-8551-4595-ABE2-46F7EA660356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9312C6-B0EB-46FC-B3FD-484BD8A4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861" y="790575"/>
            <a:ext cx="4162425" cy="5381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EF038D-36AD-4C51-8F40-40EC96D9D5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1" y="786384"/>
            <a:ext cx="4160520" cy="5385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2EF53E-D687-49C7-B579-BFC33876619F}"/>
              </a:ext>
            </a:extLst>
          </p:cNvPr>
          <p:cNvSpPr txBox="1"/>
          <p:nvPr/>
        </p:nvSpPr>
        <p:spPr>
          <a:xfrm>
            <a:off x="1143000" y="533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 I Areas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1BEB3-826E-45B8-8705-585F25AB9A4B}"/>
              </a:ext>
            </a:extLst>
          </p:cNvPr>
          <p:cNvSpPr txBox="1"/>
          <p:nvPr/>
        </p:nvSpPr>
        <p:spPr>
          <a:xfrm>
            <a:off x="4974659" y="529166"/>
            <a:ext cx="394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IMPROVE Protocol Sites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4989492"/>
            <a:ext cx="9144000" cy="954107"/>
          </a:xfrm>
        </p:spPr>
        <p:txBody>
          <a:bodyPr anchor="ctr"/>
          <a:lstStyle/>
          <a:p>
            <a:pPr algn="ctr" eaLnBrk="1" hangingPunct="1">
              <a:defRPr/>
            </a:pPr>
            <a:br>
              <a:rPr lang="en-US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www.maine.gov/dep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                  			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6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5" t="-1201" r="-455" b="-697"/>
          <a:stretch>
            <a:fillRect/>
          </a:stretch>
        </p:blipFill>
        <p:spPr>
          <a:xfrm>
            <a:off x="2895600" y="990600"/>
            <a:ext cx="2825750" cy="27082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36BC1-F349-4F10-AC73-C058BA8C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D7E75-82E5-4227-A723-7DC309C4A2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FB44D-BBAC-4B44-96A8-A07CC2B733BD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12273-36E2-4814-A7BF-090058D2C010}"/>
              </a:ext>
            </a:extLst>
          </p:cNvPr>
          <p:cNvSpPr txBox="1"/>
          <p:nvPr/>
        </p:nvSpPr>
        <p:spPr>
          <a:xfrm>
            <a:off x="1860871" y="4336846"/>
            <a:ext cx="6846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Tom Downs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Chief Meteorologist, Atmospheric Science &amp; Analysis Section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Air Quality Assessment Division in the Bureau of Air Quality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Tom.Downs@maine.gov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DF2E79-FF3B-402F-A5B8-B3BF9CAA8738}"/>
              </a:ext>
            </a:extLst>
          </p:cNvPr>
          <p:cNvSpPr txBox="1">
            <a:spLocks/>
          </p:cNvSpPr>
          <p:nvPr/>
        </p:nvSpPr>
        <p:spPr bwMode="auto">
          <a:xfrm>
            <a:off x="0" y="339741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br>
              <a:rPr lang="en-US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CONTACT:</a:t>
            </a:r>
            <a:endParaRPr lang="en-US" sz="18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43B92-3B53-4FF5-A683-9B419B93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8885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DF687-8551-4595-ABE2-46F7EA660356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EF53E-D687-49C7-B579-BFC33876619F}"/>
              </a:ext>
            </a:extLst>
          </p:cNvPr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MAINE IMPROVE CLASS I SITE ANALYSES</a:t>
            </a:r>
          </a:p>
        </p:txBody>
      </p:sp>
    </p:spTree>
    <p:extLst>
      <p:ext uri="{BB962C8B-B14F-4D97-AF65-F5344CB8AC3E}">
        <p14:creationId xmlns:p14="http://schemas.microsoft.com/office/powerpoint/2010/main" val="122266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D81D9-E586-459F-860D-FCAC9DEF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78613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819DB1-A858-494A-AC62-C09E7CCC6CBA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88B585-A362-4E1F-9547-F822ECE4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83" y="-5385"/>
            <a:ext cx="8281617" cy="6177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5D945-2531-4A56-B328-27F2F28D38A9}"/>
              </a:ext>
            </a:extLst>
          </p:cNvPr>
          <p:cNvSpPr txBox="1"/>
          <p:nvPr/>
        </p:nvSpPr>
        <p:spPr>
          <a:xfrm>
            <a:off x="1828800" y="21113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Acadia National Park Visibility Trends</a:t>
            </a:r>
          </a:p>
        </p:txBody>
      </p:sp>
    </p:spTree>
    <p:extLst>
      <p:ext uri="{BB962C8B-B14F-4D97-AF65-F5344CB8AC3E}">
        <p14:creationId xmlns:p14="http://schemas.microsoft.com/office/powerpoint/2010/main" val="138838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DA71D-35F2-4E8D-B45C-2CECACBDE256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AA7A27-1C31-4369-9F25-1E8D81CA5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-1"/>
            <a:ext cx="8406346" cy="6270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EF3DCC-D014-4405-B14D-022FA05930CE}"/>
              </a:ext>
            </a:extLst>
          </p:cNvPr>
          <p:cNvSpPr txBox="1"/>
          <p:nvPr/>
        </p:nvSpPr>
        <p:spPr>
          <a:xfrm>
            <a:off x="1828800" y="21113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Moosehorn</a:t>
            </a:r>
            <a:r>
              <a:rPr lang="en-US" b="1" dirty="0"/>
              <a:t> Wilderness Area Visibility Trends</a:t>
            </a:r>
          </a:p>
        </p:txBody>
      </p:sp>
    </p:spTree>
    <p:extLst>
      <p:ext uri="{BB962C8B-B14F-4D97-AF65-F5344CB8AC3E}">
        <p14:creationId xmlns:p14="http://schemas.microsoft.com/office/powerpoint/2010/main" val="209182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7E1C95-14DC-4128-BA17-496819EF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256897"/>
            <a:ext cx="7953375" cy="6010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-18585" y="10530"/>
            <a:ext cx="9144000" cy="304800"/>
          </a:xfrm>
          <a:prstGeom prst="rect">
            <a:avLst/>
          </a:prstGeom>
          <a:noFill/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Acadia National Park 20% Clearest Days Speciation Trends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31668-4979-4E88-AE03-D32F1489E93E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4365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3469B-8475-477E-9054-5BF0CF40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256032"/>
            <a:ext cx="7953375" cy="6010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-18585" y="10530"/>
            <a:ext cx="9144000" cy="304800"/>
          </a:xfrm>
          <a:prstGeom prst="rect">
            <a:avLst/>
          </a:prstGeom>
          <a:noFill/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Acadia National Park 20% Most Impaired Days Speciation Trends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31668-4979-4E88-AE03-D32F1489E93E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469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1EA116-9A83-4F79-80B1-6E228A22D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256032"/>
            <a:ext cx="7937267" cy="6007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2EB58-B3FE-4BE0-AA23-76D2E6B2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04553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894A3-9664-4583-B833-B9CCC30DAD27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A9DC93-9125-4C39-9CC2-E3F85BD27977}"/>
              </a:ext>
            </a:extLst>
          </p:cNvPr>
          <p:cNvSpPr/>
          <p:nvPr/>
        </p:nvSpPr>
        <p:spPr>
          <a:xfrm>
            <a:off x="-18585" y="10530"/>
            <a:ext cx="9144000" cy="304800"/>
          </a:xfrm>
          <a:prstGeom prst="rect">
            <a:avLst/>
          </a:prstGeom>
          <a:noFill/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Moosehorn</a:t>
            </a:r>
            <a:r>
              <a:rPr lang="en-US" b="1" dirty="0">
                <a:solidFill>
                  <a:schemeClr val="tx1"/>
                </a:solidFill>
              </a:rPr>
              <a:t> Wilderness Area 20% Clearest Days Speciation Trends</a:t>
            </a:r>
          </a:p>
        </p:txBody>
      </p:sp>
    </p:spTree>
    <p:extLst>
      <p:ext uri="{BB962C8B-B14F-4D97-AF65-F5344CB8AC3E}">
        <p14:creationId xmlns:p14="http://schemas.microsoft.com/office/powerpoint/2010/main" val="78171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F49A5D-5CBC-4CC8-8FE6-4BAED2E87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256032"/>
            <a:ext cx="7937267" cy="6007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2EB58-B3FE-4BE0-AA23-76D2E6B2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04553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894A3-9664-4583-B833-B9CCC30DAD27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A9DC93-9125-4C39-9CC2-E3F85BD27977}"/>
              </a:ext>
            </a:extLst>
          </p:cNvPr>
          <p:cNvSpPr/>
          <p:nvPr/>
        </p:nvSpPr>
        <p:spPr>
          <a:xfrm>
            <a:off x="-18585" y="10530"/>
            <a:ext cx="9144000" cy="304800"/>
          </a:xfrm>
          <a:prstGeom prst="rect">
            <a:avLst/>
          </a:prstGeom>
          <a:noFill/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Moosehorn</a:t>
            </a:r>
            <a:r>
              <a:rPr lang="en-US" b="1" dirty="0">
                <a:solidFill>
                  <a:schemeClr val="tx1"/>
                </a:solidFill>
              </a:rPr>
              <a:t> Wilderness Area 20% Most Impaired Days Speciation Trends</a:t>
            </a:r>
          </a:p>
        </p:txBody>
      </p:sp>
    </p:spTree>
    <p:extLst>
      <p:ext uri="{BB962C8B-B14F-4D97-AF65-F5344CB8AC3E}">
        <p14:creationId xmlns:p14="http://schemas.microsoft.com/office/powerpoint/2010/main" val="2744351509"/>
      </p:ext>
    </p:extLst>
  </p:cSld>
  <p:clrMapOvr>
    <a:masterClrMapping/>
  </p:clrMapOvr>
</p:sld>
</file>

<file path=ppt/theme/theme1.xml><?xml version="1.0" encoding="utf-8"?>
<a:theme xmlns:a="http://schemas.openxmlformats.org/drawingml/2006/main" name="ME DEP PPP-white background Styl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 DEP PPP-white background Style (2)</Template>
  <TotalTime>2491</TotalTime>
  <Words>527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ME DEP PPP-white background Style (2)</vt:lpstr>
      <vt:lpstr>Regional Haze Related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www.maine.gov/dep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</dc:creator>
  <cp:lastModifiedBy>Downs, Tom</cp:lastModifiedBy>
  <cp:revision>219</cp:revision>
  <dcterms:created xsi:type="dcterms:W3CDTF">2011-12-07T00:32:08Z</dcterms:created>
  <dcterms:modified xsi:type="dcterms:W3CDTF">2022-02-27T19:13:25Z</dcterms:modified>
</cp:coreProperties>
</file>