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320" r:id="rId4"/>
    <p:sldId id="348" r:id="rId5"/>
    <p:sldId id="373" r:id="rId6"/>
    <p:sldId id="355" r:id="rId7"/>
    <p:sldId id="374" r:id="rId8"/>
    <p:sldId id="370" r:id="rId9"/>
    <p:sldId id="376" r:id="rId10"/>
    <p:sldId id="375" r:id="rId11"/>
    <p:sldId id="377" r:id="rId12"/>
    <p:sldId id="350" r:id="rId13"/>
    <p:sldId id="347" r:id="rId14"/>
    <p:sldId id="330" r:id="rId15"/>
    <p:sldId id="346" r:id="rId16"/>
    <p:sldId id="33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bster, Martha E" initials="WME" lastIdx="1" clrIdx="0">
    <p:extLst>
      <p:ext uri="{19B8F6BF-5375-455C-9EA6-DF929625EA0E}">
        <p15:presenceInfo xmlns:p15="http://schemas.microsoft.com/office/powerpoint/2012/main" userId="S-1-5-21-4241590797-1299073551-2511459964-179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7D8DB"/>
    <a:srgbClr val="D5DDDB"/>
    <a:srgbClr val="5CC47C"/>
    <a:srgbClr val="66FF99"/>
    <a:srgbClr val="4EB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71" autoAdjust="0"/>
  </p:normalViewPr>
  <p:slideViewPr>
    <p:cSldViewPr>
      <p:cViewPr varScale="1">
        <p:scale>
          <a:sx n="86" d="100"/>
          <a:sy n="86" d="100"/>
        </p:scale>
        <p:origin x="113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BD6C9-104A-4C33-96EE-F90EB0C2383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4B111-3A7E-4A29-8D0A-F66F0192A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CB8E-9A70-4EFD-9A95-869B24910E9C}" type="datetime1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3578-40A6-4C8C-9780-1E551FEE0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7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902A-8A36-46AA-BC63-F3245DF86624}" type="datetime1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CF289-DEBF-4144-845F-D389BA9D9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3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C736-4AB7-46BC-8CBB-41B0DCFABD9E}" type="datetime1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8BE63-772A-480D-B353-ABD2BC066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7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62C6-AA40-4EDB-B49F-D44036231BFE}" type="datetime1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200E6-2B45-4DE2-8C3C-2F477120E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2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035CD-E279-48D0-BE2B-9006E7347FA6}" type="datetime1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8846-16C8-4724-BBFB-A864CC2D2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0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257D2-D1D4-4966-AE1C-6032E286FA4B}" type="datetime1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9F287-E200-4D99-AAF0-9B642612D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2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A463-83CD-4EBD-B904-412652A92A03}" type="datetime1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510FD-BB78-4DB0-B12F-868F5D0FE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3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79307-3536-4934-ADCD-1E1492C76411}" type="datetime1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8540-4AE6-473B-9043-FF03F72CF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F14A0-F28A-4365-8886-5110462FE7ED}" type="datetime1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4C67-4205-44A6-B1DC-E32867C50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7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2AF7-499C-4647-8F1B-C4A9E2667F33}" type="datetime1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BE4B0-BE20-4F0A-9F64-6142446B9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9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C1AB9-574C-4317-A1C8-5BAF168F9CF0}" type="datetime1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7E75-82E5-4227-A723-7DC309C4A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9B3722-586A-41BA-80E7-6DDB75562954}" type="datetime1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502C29-6255-4BF1-8853-6D87703BE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524000"/>
            <a:ext cx="4572000" cy="1628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OZONE Monitoring Network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362200" y="3124200"/>
            <a:ext cx="6096000" cy="592138"/>
          </a:xfrm>
        </p:spPr>
        <p:txBody>
          <a:bodyPr/>
          <a:lstStyle/>
          <a:p>
            <a:pPr algn="r" eaLnBrk="1" hangingPunct="1"/>
            <a:r>
              <a:rPr lang="en-US" altLang="en-US" sz="2800" dirty="0">
                <a:solidFill>
                  <a:srgbClr val="7F7F7F"/>
                </a:solidFill>
              </a:rPr>
              <a:t>2022 Annual AQ Monitoring Meeting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9144000" cy="903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1113" y="6059488"/>
            <a:ext cx="91408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  <a:latin typeface="Arial" charset="0"/>
              </a:rPr>
              <a:t>MAINE DEPARTMENT OF ENVIRONMENTAL PROTECTION</a:t>
            </a:r>
          </a:p>
          <a:p>
            <a:pPr algn="ctr" eaLnBrk="1" hangingPunct="1"/>
            <a:endParaRPr lang="en-US" altLang="en-US" sz="800" i="1">
              <a:solidFill>
                <a:schemeClr val="bg1"/>
              </a:solidFill>
              <a:latin typeface="Arial" charset="0"/>
            </a:endParaRPr>
          </a:p>
          <a:p>
            <a:pPr algn="ctr" eaLnBrk="1" hangingPunct="1"/>
            <a:r>
              <a:rPr lang="en-US" altLang="en-US" sz="1600" i="1">
                <a:solidFill>
                  <a:schemeClr val="bg1"/>
                </a:solidFill>
                <a:latin typeface="Arial" charset="0"/>
              </a:rPr>
              <a:t>Protecting Maine’s Air, Land and Water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181100" y="6427788"/>
            <a:ext cx="6781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1" y="4468351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Tom Downs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Chief Meteorologist, Atmospheric Science &amp; Analysis Section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Air Quality Assessment Division in the Bureau of Air Quality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Tom.Downs@maine.gov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30D1A-7E18-432D-B459-BAFF472B7C39}"/>
              </a:ext>
            </a:extLst>
          </p:cNvPr>
          <p:cNvSpPr txBox="1"/>
          <p:nvPr/>
        </p:nvSpPr>
        <p:spPr>
          <a:xfrm>
            <a:off x="8534400" y="6319878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2D6C4E-78C5-4673-8D9B-BDB32E89F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15"/>
            <a:ext cx="8686800" cy="6305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B49A66-9914-41BA-88E7-D64A0CE5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91369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B08CC-7F7D-462E-8F69-FB040BB9937B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28445-756F-40D9-BB9F-28E9114FC78B}"/>
              </a:ext>
            </a:extLst>
          </p:cNvPr>
          <p:cNvSpPr txBox="1"/>
          <p:nvPr/>
        </p:nvSpPr>
        <p:spPr>
          <a:xfrm>
            <a:off x="1143000" y="52204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Maine sites in the Ozone Transport Region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73C688-2B9B-4BA5-9710-6E7454B14439}"/>
              </a:ext>
            </a:extLst>
          </p:cNvPr>
          <p:cNvSpPr txBox="1"/>
          <p:nvPr/>
        </p:nvSpPr>
        <p:spPr>
          <a:xfrm>
            <a:off x="5103343" y="522045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Maine sites no longer in the Ozone Transport Region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01AC58-589A-4367-BDEE-CE10FB326282}"/>
              </a:ext>
            </a:extLst>
          </p:cNvPr>
          <p:cNvCxnSpPr>
            <a:cxnSpLocks/>
          </p:cNvCxnSpPr>
          <p:nvPr/>
        </p:nvCxnSpPr>
        <p:spPr>
          <a:xfrm flipV="1">
            <a:off x="4251960" y="522046"/>
            <a:ext cx="0" cy="56501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49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B49A66-9914-41BA-88E7-D64A0CE5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91369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B08CC-7F7D-462E-8F69-FB040BB9937B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C974C4-7246-4854-A0F8-3EB599DB1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657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89E7B1-AD79-4EC3-BC10-51666BD61CD1}"/>
              </a:ext>
            </a:extLst>
          </p:cNvPr>
          <p:cNvSpPr/>
          <p:nvPr/>
        </p:nvSpPr>
        <p:spPr>
          <a:xfrm>
            <a:off x="8915400" y="3505200"/>
            <a:ext cx="152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2CAF11-751F-46CE-A53A-B6E4CE151A2C}"/>
              </a:ext>
            </a:extLst>
          </p:cNvPr>
          <p:cNvCxnSpPr>
            <a:cxnSpLocks/>
          </p:cNvCxnSpPr>
          <p:nvPr/>
        </p:nvCxnSpPr>
        <p:spPr>
          <a:xfrm>
            <a:off x="7924800" y="2659028"/>
            <a:ext cx="990600" cy="9612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528445-756F-40D9-BB9F-28E9114FC78B}"/>
              </a:ext>
            </a:extLst>
          </p:cNvPr>
          <p:cNvSpPr txBox="1"/>
          <p:nvPr/>
        </p:nvSpPr>
        <p:spPr>
          <a:xfrm>
            <a:off x="6400800" y="201269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Maine sites in the Ozone Transport Region</a:t>
            </a:r>
          </a:p>
        </p:txBody>
      </p:sp>
    </p:spTree>
    <p:extLst>
      <p:ext uri="{BB962C8B-B14F-4D97-AF65-F5344CB8AC3E}">
        <p14:creationId xmlns:p14="http://schemas.microsoft.com/office/powerpoint/2010/main" val="242771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74FD9F-505C-4F00-82E3-B7979A365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4325"/>
            <a:ext cx="7915275" cy="58958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8EC51-1E59-478B-9841-CB64DF57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6A585-9397-4970-A526-AFAC674A1A52}"/>
              </a:ext>
            </a:extLst>
          </p:cNvPr>
          <p:cNvSpPr txBox="1"/>
          <p:nvPr/>
        </p:nvSpPr>
        <p:spPr>
          <a:xfrm>
            <a:off x="6324600" y="626364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66004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D476FB-5D5C-4708-91F6-B5B575AFD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304800"/>
            <a:ext cx="7972425" cy="59473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7FC609-E122-41DE-A938-0FA55D30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6562242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578585-FC52-41F6-A558-9C222858C763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463386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2702937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Proposed 2022-23 Ozone Network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9EBE0-7C1D-4E63-9BA6-3C2F976F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62242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41EDA-838C-44A9-9017-ACBEABA990C8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363272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75FE572-3D43-4920-8D38-8193CFD60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304800"/>
            <a:ext cx="4819650" cy="5972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CB3F48-3873-499F-B40F-E93D20BD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604553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E3E014-3A9D-4704-A331-EC0CAA3D4C49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38732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2022-23 Ozone Network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C7949-B99D-4E79-A49B-0367396B5483}"/>
              </a:ext>
            </a:extLst>
          </p:cNvPr>
          <p:cNvSpPr txBox="1"/>
          <p:nvPr/>
        </p:nvSpPr>
        <p:spPr>
          <a:xfrm>
            <a:off x="3124200" y="556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Popham Beach (new)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6272EC-5FE0-404A-ABEE-A74C2DC7C49C}"/>
              </a:ext>
            </a:extLst>
          </p:cNvPr>
          <p:cNvCxnSpPr>
            <a:cxnSpLocks/>
          </p:cNvCxnSpPr>
          <p:nvPr/>
        </p:nvCxnSpPr>
        <p:spPr>
          <a:xfrm flipH="1" flipV="1">
            <a:off x="3733800" y="5334001"/>
            <a:ext cx="304800" cy="2693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61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4989492"/>
            <a:ext cx="9144000" cy="954107"/>
          </a:xfrm>
        </p:spPr>
        <p:txBody>
          <a:bodyPr anchor="ctr"/>
          <a:lstStyle/>
          <a:p>
            <a:pPr algn="ctr" eaLnBrk="1" hangingPunct="1">
              <a:defRPr/>
            </a:pPr>
            <a:br>
              <a:rPr lang="en-US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www.maine.gov/dep</a:t>
            </a:r>
            <a:endParaRPr lang="en-US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                  			</a:t>
            </a:r>
            <a:endParaRPr lang="en-US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6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5" t="-1201" r="-455" b="-697"/>
          <a:stretch>
            <a:fillRect/>
          </a:stretch>
        </p:blipFill>
        <p:spPr>
          <a:xfrm>
            <a:off x="2895600" y="990600"/>
            <a:ext cx="2825750" cy="270827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636BC1-F349-4F10-AC73-C058BA8C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D7E75-82E5-4227-A723-7DC309C4A2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FB44D-BBAC-4B44-96A8-A07CC2B733BD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012273-36E2-4814-A7BF-090058D2C010}"/>
              </a:ext>
            </a:extLst>
          </p:cNvPr>
          <p:cNvSpPr txBox="1"/>
          <p:nvPr/>
        </p:nvSpPr>
        <p:spPr>
          <a:xfrm>
            <a:off x="1860871" y="4336846"/>
            <a:ext cx="6846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Tom Downs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Chief Meteorologist, Atmospheric Science &amp; Analysis Section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Air Quality Assessment Division in the Bureau of Air Quality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Tom.Downs@maine.gov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4DF2E79-FF3B-402F-A5B8-B3BF9CAA8738}"/>
              </a:ext>
            </a:extLst>
          </p:cNvPr>
          <p:cNvSpPr txBox="1">
            <a:spLocks/>
          </p:cNvSpPr>
          <p:nvPr/>
        </p:nvSpPr>
        <p:spPr bwMode="auto">
          <a:xfrm>
            <a:off x="0" y="3397414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br>
              <a:rPr lang="en-US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CONTACT:</a:t>
            </a:r>
            <a:endParaRPr lang="en-US" sz="18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9998" y="2743199"/>
            <a:ext cx="5124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2021 Ozone Season Review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943B92-3B53-4FF5-A683-9B419B930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68885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0DF687-8551-4595-ABE2-46F7EA660356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C79C3-7483-4EB8-8743-ADF79B413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20999"/>
            <a:ext cx="8572500" cy="58578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ED81D9-E586-459F-860D-FCAC9DEF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78613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819DB1-A858-494A-AC62-C09E7CCC6CBA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8838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B49A66-9914-41BA-88E7-D64A0CE5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91369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DA71D-35F2-4E8D-B45C-2CECACBDE256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470DE-9480-40F4-85BC-95DE4803C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8951"/>
            <a:ext cx="9144000" cy="47980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6B6BC-7068-4650-8D54-B494E2097F43}"/>
              </a:ext>
            </a:extLst>
          </p:cNvPr>
          <p:cNvSpPr txBox="1"/>
          <p:nvPr/>
        </p:nvSpPr>
        <p:spPr>
          <a:xfrm>
            <a:off x="1752600" y="311706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6, 2021 Maximum 8-hour Ozone levels w/back trajectories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C37B65-E289-4D7A-9652-DA3305EF9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531" y="3962400"/>
            <a:ext cx="3149307" cy="196831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182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B49A66-9914-41BA-88E7-D64A0CE5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91369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431668-4979-4E88-AE03-D32F1489E93E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FCDA2D-4F9D-418A-820B-054E23BEF07C}"/>
              </a:ext>
            </a:extLst>
          </p:cNvPr>
          <p:cNvSpPr txBox="1"/>
          <p:nvPr/>
        </p:nvSpPr>
        <p:spPr>
          <a:xfrm>
            <a:off x="1752600" y="311706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7, 2021 Maximum 8-hour Ozone levels w/back trajectories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D2926-BDF1-48AB-9573-0FBC49EDE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997"/>
            <a:ext cx="9144000" cy="4520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4D8C7B-B9A8-4552-BCD7-A8D82FE5E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657" y="4272515"/>
            <a:ext cx="3419475" cy="167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365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42EB58-B3FE-4BE0-AA23-76D2E6B2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604553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894A3-9664-4583-B833-B9CCC30DAD27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046A4A-FA44-4ED3-9029-78B80B829778}"/>
              </a:ext>
            </a:extLst>
          </p:cNvPr>
          <p:cNvSpPr txBox="1"/>
          <p:nvPr/>
        </p:nvSpPr>
        <p:spPr>
          <a:xfrm>
            <a:off x="1752600" y="311706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August 7, 2021 Maximum 8-hour Ozone levels w/back trajectories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FD2C20-8832-4C57-B727-26EFB3A69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7363"/>
            <a:ext cx="9144000" cy="54032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25C8D9-50BA-4DFA-8D5B-0B1017314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4495800"/>
            <a:ext cx="3409950" cy="6953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171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B49A66-9914-41BA-88E7-D64A0CE5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91369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6B319-3F79-44F9-AAD6-D6990B537BFD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FF870C-0B23-42FD-A66D-ECF36CE367C5}"/>
              </a:ext>
            </a:extLst>
          </p:cNvPr>
          <p:cNvSpPr txBox="1"/>
          <p:nvPr/>
        </p:nvSpPr>
        <p:spPr>
          <a:xfrm>
            <a:off x="1752600" y="311706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August 26, 2021 Maximum 8-hour Ozone levels w/back trajectories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F10AB-26F9-473A-BB5E-BA36E3064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0369"/>
            <a:ext cx="9144000" cy="42572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1238EC-CA6A-4AD6-B1D4-A95672947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485378"/>
            <a:ext cx="3409950" cy="952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223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02329" y="275253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Design Values and Trends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3D17A3-A410-4B7E-B54B-6C235BA1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62242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DB6136-576C-4D7C-BB8A-AE5342E150F9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9146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E9CA0F-7D1E-44A7-A4A2-ED9A8C92D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759" y="211137"/>
            <a:ext cx="4600264" cy="60594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270625"/>
            <a:ext cx="9144000" cy="3762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MAINE DEPARTMENT OF ENVIRONMENTAL PROTECTION                             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www.maine.gov/dep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" y="6053380"/>
            <a:ext cx="947882" cy="8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4EBE83"/>
          </a:solidFill>
          <a:ln>
            <a:solidFill>
              <a:srgbClr val="5CC47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3D17A3-A410-4B7E-B54B-6C235BA1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62242"/>
            <a:ext cx="2133600" cy="365125"/>
          </a:xfrm>
        </p:spPr>
        <p:txBody>
          <a:bodyPr/>
          <a:lstStyle/>
          <a:p>
            <a:pPr>
              <a:defRPr/>
            </a:pPr>
            <a:fld id="{6B988846-16C8-4724-BBFB-A864CC2D2AA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DB6136-576C-4D7C-BB8A-AE5342E150F9}"/>
              </a:ext>
            </a:extLst>
          </p:cNvPr>
          <p:cNvSpPr txBox="1"/>
          <p:nvPr/>
        </p:nvSpPr>
        <p:spPr>
          <a:xfrm>
            <a:off x="6324600" y="6277531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44744-A147-4828-B1A8-A3B34E2BA5A0}"/>
              </a:ext>
            </a:extLst>
          </p:cNvPr>
          <p:cNvSpPr txBox="1"/>
          <p:nvPr/>
        </p:nvSpPr>
        <p:spPr>
          <a:xfrm>
            <a:off x="6748346" y="516469"/>
            <a:ext cx="2395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 As of March 14, areas shown in the lighter green color will no longer be in the Ozone Transport Region</a:t>
            </a:r>
          </a:p>
        </p:txBody>
      </p:sp>
    </p:spTree>
    <p:extLst>
      <p:ext uri="{BB962C8B-B14F-4D97-AF65-F5344CB8AC3E}">
        <p14:creationId xmlns:p14="http://schemas.microsoft.com/office/powerpoint/2010/main" val="1559306449"/>
      </p:ext>
    </p:extLst>
  </p:cSld>
  <p:clrMapOvr>
    <a:masterClrMapping/>
  </p:clrMapOvr>
</p:sld>
</file>

<file path=ppt/theme/theme1.xml><?xml version="1.0" encoding="utf-8"?>
<a:theme xmlns:a="http://schemas.openxmlformats.org/drawingml/2006/main" name="ME DEP PPP-white background Style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 DEP PPP-white background Style (2)</Template>
  <TotalTime>2428</TotalTime>
  <Words>416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ME DEP PPP-white background Style (2)</vt:lpstr>
      <vt:lpstr>OZONE Monitoring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www.maine.gov/dep</vt:lpstr>
    </vt:vector>
  </TitlesOfParts>
  <Company>State of Maine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</dc:creator>
  <cp:lastModifiedBy>Downs, Tom</cp:lastModifiedBy>
  <cp:revision>212</cp:revision>
  <dcterms:created xsi:type="dcterms:W3CDTF">2011-12-07T00:32:08Z</dcterms:created>
  <dcterms:modified xsi:type="dcterms:W3CDTF">2022-02-27T18:02:57Z</dcterms:modified>
</cp:coreProperties>
</file>