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73" r:id="rId2"/>
    <p:sldMasterId id="2147483679" r:id="rId3"/>
  </p:sldMasterIdLst>
  <p:notesMasterIdLst>
    <p:notesMasterId r:id="rId14"/>
  </p:notesMasterIdLst>
  <p:sldIdLst>
    <p:sldId id="256" r:id="rId4"/>
    <p:sldId id="269" r:id="rId5"/>
    <p:sldId id="267" r:id="rId6"/>
    <p:sldId id="265" r:id="rId7"/>
    <p:sldId id="264" r:id="rId8"/>
    <p:sldId id="275" r:id="rId9"/>
    <p:sldId id="272" r:id="rId10"/>
    <p:sldId id="268" r:id="rId11"/>
    <p:sldId id="276" r:id="rId12"/>
    <p:sldId id="26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C47C"/>
    <a:srgbClr val="66FF99"/>
    <a:srgbClr val="4EB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49" autoAdjust="0"/>
  </p:normalViewPr>
  <p:slideViewPr>
    <p:cSldViewPr>
      <p:cViewPr varScale="1">
        <p:scale>
          <a:sx n="62" d="100"/>
          <a:sy n="62" d="100"/>
        </p:scale>
        <p:origin x="109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07816-5B48-4C62-A497-8E0326F5C35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0EBAF-7ABE-4620-B2BB-E9AC15B6B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3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156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3BB4-9FD6-4453-899E-45096ED01443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E8F3-4C7F-4615-A341-FDE0391AC672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09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5BAB-AE97-4CF6-B535-557E37E375A9}" type="datetime1">
              <a:rPr lang="en-US" smtClean="0"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60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3C42-87E0-45E0-9895-460DD059FE2A}" type="datetime1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06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CDA6-D6B3-47C5-9D56-CD4CCF150C92}" type="datetime1">
              <a:rPr lang="en-US" smtClean="0"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19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1AAA-D49F-4E65-9392-5B7CB77342D5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30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8644E-AE98-48E0-9B4E-51BE8D69FAEF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81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1ED-F61D-4A1B-9665-8BBDED5D5F40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65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D2E1C-E006-45B6-8947-B5691C0EB5F5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4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055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49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4259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13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9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99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FF279D-B757-4960-BBFD-66810309746F}" type="datetime1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007F4-D519-4F94-92AF-E905A84F0F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6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D9BA-4F98-42AF-B8FB-5F617F265F23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1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9E1D-59A8-403B-870F-F83275AAB5A1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9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0" y="2286000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9C4DD-4229-4279-8B9D-6FF34E960967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741CD-DF7A-45E6-A49D-D1448C6A459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810000" y="3886200"/>
            <a:ext cx="4343400" cy="5921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spcAft>
                <a:spcPts val="0"/>
              </a:spcAft>
              <a:buNone/>
            </a:pPr>
            <a:r>
              <a:rPr lang="en-US" sz="2800" dirty="0">
                <a:solidFill>
                  <a:srgbClr val="7F7F7F"/>
                </a:solidFill>
              </a:rPr>
              <a:t>Staff name, title/program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943600"/>
            <a:ext cx="9144000" cy="903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11113" y="6059488"/>
            <a:ext cx="9140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MAINE DEPARTMENT OF ENVIRONMENTAL PROTECTION</a:t>
            </a:r>
          </a:p>
          <a:p>
            <a:pPr algn="ctr" eaLnBrk="1" hangingPunct="1"/>
            <a:endParaRPr lang="en-US" sz="800" i="1">
              <a:solidFill>
                <a:schemeClr val="bg1"/>
              </a:solidFill>
              <a:latin typeface="Arial" charset="0"/>
            </a:endParaRPr>
          </a:p>
          <a:p>
            <a:pPr algn="ctr" eaLnBrk="1" hangingPunct="1"/>
            <a:r>
              <a:rPr lang="en-US" sz="1600" i="1">
                <a:solidFill>
                  <a:schemeClr val="bg1"/>
                </a:solidFill>
                <a:latin typeface="Arial" charset="0"/>
              </a:rPr>
              <a:t>Protecting Maine’s Air, Land and Water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181100" y="6427788"/>
            <a:ext cx="6781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25527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9352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2400"/>
            <a:ext cx="6553200" cy="63818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505200" y="3505200"/>
            <a:ext cx="2362200" cy="4572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800" i="1">
                <a:solidFill>
                  <a:schemeClr val="accent1">
                    <a:lumMod val="75000"/>
                  </a:schemeClr>
                </a:solidFill>
                <a:latin typeface="+mn-lt"/>
              </a:rPr>
              <a:t>www.maine.gov/dep</a:t>
            </a:r>
            <a:endParaRPr lang="en-US" sz="1800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80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56" r:id="rId5"/>
    <p:sldLayoutId id="2147483653" r:id="rId6"/>
    <p:sldLayoutId id="2147483672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F2C95-061B-47DD-9C5B-275DE2C312F9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741CD-DF7A-45E6-A49D-D1448C6A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8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43600"/>
            <a:ext cx="9144000" cy="903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6" name="TextBox 14"/>
          <p:cNvSpPr txBox="1">
            <a:spLocks noChangeArrowheads="1"/>
          </p:cNvSpPr>
          <p:nvPr/>
        </p:nvSpPr>
        <p:spPr bwMode="auto">
          <a:xfrm>
            <a:off x="11113" y="6059488"/>
            <a:ext cx="9140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MAINE DEPARTMENT OF ENVIRONMENTAL PROTECTION</a:t>
            </a:r>
          </a:p>
          <a:p>
            <a:pPr algn="ctr" eaLnBrk="1" hangingPunct="1"/>
            <a:endParaRPr lang="en-US" sz="800" i="1">
              <a:solidFill>
                <a:schemeClr val="bg1"/>
              </a:solidFill>
              <a:latin typeface="Arial" charset="0"/>
            </a:endParaRPr>
          </a:p>
          <a:p>
            <a:pPr algn="ctr" eaLnBrk="1" hangingPunct="1"/>
            <a:r>
              <a:rPr lang="en-US" sz="1600" i="1">
                <a:solidFill>
                  <a:schemeClr val="bg1"/>
                </a:solidFill>
                <a:latin typeface="Arial" charset="0"/>
              </a:rPr>
              <a:t>Protecting Maine’s Air, Land and Water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181100" y="6427788"/>
            <a:ext cx="6781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05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25527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31B281-02A1-47DA-A124-3314DF6FA5D7}"/>
              </a:ext>
            </a:extLst>
          </p:cNvPr>
          <p:cNvSpPr txBox="1"/>
          <p:nvPr/>
        </p:nvSpPr>
        <p:spPr>
          <a:xfrm flipH="1">
            <a:off x="3471219" y="1549390"/>
            <a:ext cx="53721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CETL </a:t>
            </a:r>
          </a:p>
          <a:p>
            <a:pPr algn="ctr"/>
            <a:r>
              <a:rPr lang="en-US" sz="3600" dirty="0"/>
              <a:t>vs.</a:t>
            </a:r>
          </a:p>
          <a:p>
            <a:pPr algn="ctr"/>
            <a:r>
              <a:rPr lang="en-US" sz="3600" dirty="0"/>
              <a:t>Portland/South Portland (PDO)</a:t>
            </a:r>
          </a:p>
          <a:p>
            <a:pPr algn="ctr"/>
            <a:r>
              <a:rPr lang="en-US" sz="3600" dirty="0"/>
              <a:t>vs. </a:t>
            </a:r>
          </a:p>
          <a:p>
            <a:pPr algn="ctr"/>
            <a:r>
              <a:rPr lang="en-US" sz="3600" dirty="0"/>
              <a:t>PDO (HAP Database)</a:t>
            </a:r>
          </a:p>
          <a:p>
            <a:pPr algn="ctr"/>
            <a:r>
              <a:rPr lang="en-US" sz="3600" dirty="0"/>
              <a:t> Monitoring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6F53CE-FD6E-4ACF-A5D1-A6A15B36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9719" y="5372668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51" y="80191"/>
            <a:ext cx="6877498" cy="6697616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300" y="6140886"/>
            <a:ext cx="2362200" cy="457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800" i="1" cap="none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www.maine.gov/dep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DBBC1-2985-4203-B29B-D216AA4CCF15}"/>
              </a:ext>
            </a:extLst>
          </p:cNvPr>
          <p:cNvSpPr txBox="1"/>
          <p:nvPr/>
        </p:nvSpPr>
        <p:spPr>
          <a:xfrm>
            <a:off x="294503" y="1874728"/>
            <a:ext cx="8839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info.</a:t>
            </a:r>
          </a:p>
          <a:p>
            <a:endParaRPr lang="en-US" sz="2800" dirty="0"/>
          </a:p>
          <a:p>
            <a:r>
              <a:rPr lang="en-US" sz="2800" dirty="0"/>
              <a:t>Richard T. Greves</a:t>
            </a:r>
          </a:p>
          <a:p>
            <a:r>
              <a:rPr lang="en-US" sz="2800" dirty="0"/>
              <a:t>ESIII</a:t>
            </a:r>
          </a:p>
          <a:p>
            <a:r>
              <a:rPr lang="en-US" sz="2800" dirty="0"/>
              <a:t>Division of Air Quality Assessment</a:t>
            </a:r>
          </a:p>
          <a:p>
            <a:r>
              <a:rPr lang="en-US" sz="2800" dirty="0"/>
              <a:t>Atmospheric Sciences and Analysis Section</a:t>
            </a:r>
          </a:p>
          <a:p>
            <a:r>
              <a:rPr lang="en-US" sz="2800" dirty="0"/>
              <a:t>rich.greves@maine.gov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3D3DFA-2CBC-4195-B6D3-E5EF13C01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D94B-3E91-40A5-A432-16EEF849DFE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Dates collected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DF837C75-97F9-415A-942F-37C7CE610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85958"/>
              </p:ext>
            </p:extLst>
          </p:nvPr>
        </p:nvGraphicFramePr>
        <p:xfrm>
          <a:off x="100315" y="1741245"/>
          <a:ext cx="873888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2347">
                  <a:extLst>
                    <a:ext uri="{9D8B030D-6E8A-4147-A177-3AD203B41FA5}">
                      <a16:colId xmlns:a16="http://schemas.microsoft.com/office/drawing/2014/main" val="3306685163"/>
                    </a:ext>
                  </a:extLst>
                </a:gridCol>
                <a:gridCol w="4946538">
                  <a:extLst>
                    <a:ext uri="{9D8B030D-6E8A-4147-A177-3AD203B41FA5}">
                      <a16:colId xmlns:a16="http://schemas.microsoft.com/office/drawing/2014/main" val="2128055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HAPs study (PDO)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Jan 5, 2014 – Dec 29, 2020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506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CETL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Jan 5, 2014 – Jun 2, 2019</a:t>
                      </a:r>
                    </a:p>
                    <a:p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1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SoPo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 (PDO)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Jun 26, 2019 – Oct 31, 2021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68626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CAA428-4E5C-4815-94BA-8B1FF13676EF}"/>
              </a:ext>
            </a:extLst>
          </p:cNvPr>
          <p:cNvSpPr txBox="1"/>
          <p:nvPr/>
        </p:nvSpPr>
        <p:spPr>
          <a:xfrm>
            <a:off x="685800" y="4876801"/>
            <a:ext cx="7848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Since the dates do not overlap, We looked at  2 year averages for each site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23EBDB-7487-429F-A63B-E956BDB2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5814884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Dates analyzed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5DF4804A-4A8F-44BE-8C4C-FD82BA56A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389578"/>
              </p:ext>
            </p:extLst>
          </p:nvPr>
        </p:nvGraphicFramePr>
        <p:xfrm>
          <a:off x="762000" y="1939413"/>
          <a:ext cx="80772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3306685163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128055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HAPs study (PDO)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Jun 28, 2017 – Jun 29, 2019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506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CETL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Jun 28, 2017 – Jun 29, 2019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1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SoPo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 (PDO)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Jun 26, 2019 – Jun 27, 2021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686260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33B9592-5587-4D08-8C86-4D11F8FEF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078467"/>
              </p:ext>
            </p:extLst>
          </p:nvPr>
        </p:nvGraphicFramePr>
        <p:xfrm>
          <a:off x="574256" y="3871775"/>
          <a:ext cx="79248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171191716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80292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85131455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381553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CETL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SoPo</a:t>
                      </a:r>
                      <a:r>
                        <a:rPr lang="en-US" sz="2400" dirty="0"/>
                        <a:t> (PDO)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579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# of SIP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507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Valid samples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36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Completeness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92.7%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94.3%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653975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74F168-1ED9-437A-BA7D-379B93586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95303" y="5870817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4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Number of Pollutants measured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0724" y="1587328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50 unique Pollutants.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not measured in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SoPo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 measured only in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SoPo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27 were measured in all 3 locations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Only pollutants found in all 3 studies are included in this 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42B299-1924-48E7-BA58-5FF5E9E4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5716845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Grouping pollutants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E50DAD-EFAE-42F4-A1CE-62AB4D0E21FC}"/>
              </a:ext>
            </a:extLst>
          </p:cNvPr>
          <p:cNvSpPr txBox="1"/>
          <p:nvPr/>
        </p:nvSpPr>
        <p:spPr>
          <a:xfrm>
            <a:off x="762000" y="1524000"/>
            <a:ext cx="670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Pollutants are grouped into six groups. (number of pollutants in parentheses)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F9E4DB7B-8F16-42AB-8AE8-ED55B2B10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1212"/>
              </p:ext>
            </p:extLst>
          </p:nvPr>
        </p:nvGraphicFramePr>
        <p:xfrm>
          <a:off x="1143000" y="2804210"/>
          <a:ext cx="70104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247473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0283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Aromatics (6)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Chlorinated Solvents (14)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634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Combustion (2)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Coolants (2)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959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Fumigants (2)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Solvents (1)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042058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B942A-712C-4F5B-839F-C3C8687F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10085" y="5770913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Group  analysis (ppb)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9283335-ED97-4F1B-829B-3F4DB2E94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494494"/>
              </p:ext>
            </p:extLst>
          </p:nvPr>
        </p:nvGraphicFramePr>
        <p:xfrm>
          <a:off x="457200" y="1622668"/>
          <a:ext cx="757462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2224">
                  <a:extLst>
                    <a:ext uri="{9D8B030D-6E8A-4147-A177-3AD203B41FA5}">
                      <a16:colId xmlns:a16="http://schemas.microsoft.com/office/drawing/2014/main" val="903253662"/>
                    </a:ext>
                  </a:extLst>
                </a:gridCol>
                <a:gridCol w="1569376">
                  <a:extLst>
                    <a:ext uri="{9D8B030D-6E8A-4147-A177-3AD203B41FA5}">
                      <a16:colId xmlns:a16="http://schemas.microsoft.com/office/drawing/2014/main" val="275530636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297085335"/>
                    </a:ext>
                  </a:extLst>
                </a:gridCol>
                <a:gridCol w="1326224">
                  <a:extLst>
                    <a:ext uri="{9D8B030D-6E8A-4147-A177-3AD203B41FA5}">
                      <a16:colId xmlns:a16="http://schemas.microsoft.com/office/drawing/2014/main" val="21078408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Pollutant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SoPo</a:t>
                      </a:r>
                      <a:r>
                        <a:rPr lang="en-US" sz="2400" dirty="0"/>
                        <a:t>(PDO)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CETL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5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Aromatics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9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Chlorinated Solvents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91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Combustion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049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Coolants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29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Fumigants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999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Solvents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1725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B5265B-EDDD-4082-AC36-5E2452BC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5796877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3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326571"/>
            <a:ext cx="7772400" cy="513005"/>
          </a:xfrm>
        </p:spPr>
        <p:txBody>
          <a:bodyPr rtlCol="0"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Pollutant 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D9C146-4523-4752-B1FD-D66D07DBBFF4}"/>
              </a:ext>
            </a:extLst>
          </p:cNvPr>
          <p:cNvSpPr txBox="1"/>
          <p:nvPr/>
        </p:nvSpPr>
        <p:spPr>
          <a:xfrm>
            <a:off x="1072146" y="886347"/>
            <a:ext cx="708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This slideshow presents an analysis for 7 of the 27 pollutants found that were collected at all 3 sites. They are: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AC60BA0-79D2-4E73-AD02-D5F8404AB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93191"/>
              </p:ext>
            </p:extLst>
          </p:nvPr>
        </p:nvGraphicFramePr>
        <p:xfrm>
          <a:off x="952500" y="2473985"/>
          <a:ext cx="73914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1265215249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479179294"/>
                    </a:ext>
                  </a:extLst>
                </a:gridCol>
              </a:tblGrid>
              <a:tr h="374669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Acrolein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Benzene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576569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Naphthalene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1,3-Butadiene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127522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Carbon tetrachloride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Chloroform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8507792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Toluene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337618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endParaRPr 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946887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3331917"/>
                  </a:ext>
                </a:extLst>
              </a:tr>
              <a:tr h="374669">
                <a:tc>
                  <a:txBody>
                    <a:bodyPr/>
                    <a:lstStyle/>
                    <a:p>
                      <a:endParaRPr 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88838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991C0EC-705C-4929-88AC-DFCCA02C59D1}"/>
              </a:ext>
            </a:extLst>
          </p:cNvPr>
          <p:cNvSpPr txBox="1"/>
          <p:nvPr/>
        </p:nvSpPr>
        <p:spPr>
          <a:xfrm>
            <a:off x="393809" y="4633429"/>
            <a:ext cx="844327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others are available in the CETL analysis spreadsheet</a:t>
            </a:r>
          </a:p>
          <a:p>
            <a:r>
              <a:rPr lang="en-US" sz="2800" dirty="0"/>
              <a:t>in H:\AIR\Shared Folder\South Portland AQ Presentation</a:t>
            </a:r>
          </a:p>
          <a:p>
            <a:r>
              <a:rPr lang="en-US" sz="2800" dirty="0"/>
              <a:t>\Complaint-Monitoring\CETL Analysis.xlsm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B4873-67C4-4FA3-8D5D-089B6C3E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10350" y="5835861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1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3900" y="211137"/>
            <a:ext cx="7772400" cy="914400"/>
          </a:xfrm>
        </p:spPr>
        <p:txBody>
          <a:bodyPr rtlCol="0"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Individual pollutant  analysis (ppb)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9283335-ED97-4F1B-829B-3F4DB2E94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26862"/>
              </p:ext>
            </p:extLst>
          </p:nvPr>
        </p:nvGraphicFramePr>
        <p:xfrm>
          <a:off x="228600" y="1091971"/>
          <a:ext cx="8763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903253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5530636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297085335"/>
                    </a:ext>
                  </a:extLst>
                </a:gridCol>
                <a:gridCol w="1757463">
                  <a:extLst>
                    <a:ext uri="{9D8B030D-6E8A-4147-A177-3AD203B41FA5}">
                      <a16:colId xmlns:a16="http://schemas.microsoft.com/office/drawing/2014/main" val="2107840810"/>
                    </a:ext>
                  </a:extLst>
                </a:gridCol>
                <a:gridCol w="1442937">
                  <a:extLst>
                    <a:ext uri="{9D8B030D-6E8A-4147-A177-3AD203B41FA5}">
                      <a16:colId xmlns:a16="http://schemas.microsoft.com/office/drawing/2014/main" val="4896353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Pollutant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SoPo</a:t>
                      </a:r>
                      <a:r>
                        <a:rPr lang="en-US" sz="2400" dirty="0"/>
                        <a:t> (PDO)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CETL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5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Acrolein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0.144 (116)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0.243 (110)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0.201 (112)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0.0087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9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Benzene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0.160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0.176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0.119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0.41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91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Naphthalene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0.056 (44)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0.049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0.042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0.055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049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1,3-Butadiene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0.035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0.074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0.052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highlight>
                            <a:srgbClr val="FFFF00"/>
                          </a:highlight>
                        </a:rPr>
                        <a:t>0.15</a:t>
                      </a:r>
                      <a:endParaRPr lang="en-US" sz="24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29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Carbon Tetrachloride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0.099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0.108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0.109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0.27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999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Toluene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0.232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0.192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0.088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1300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17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Chloroform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0.026 (0)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0.029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0.029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0.09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0010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0CF0E59-C71F-4E7A-A1E1-D7CF2B533FBA}"/>
              </a:ext>
            </a:extLst>
          </p:cNvPr>
          <p:cNvSpPr txBox="1"/>
          <p:nvPr/>
        </p:nvSpPr>
        <p:spPr>
          <a:xfrm>
            <a:off x="381000" y="5508312"/>
            <a:ext cx="6256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Values in parentheses () are # of days above AAG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4FB9E-E280-4AC8-B78F-92FBCB26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5829116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5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AAG - Definition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MAINE DEPARTMENT OF ENVIRONMENTAL PROTECTION                              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www.maine.gov/dep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73D8B-319A-4E50-93AC-5A9C20E44A71}"/>
              </a:ext>
            </a:extLst>
          </p:cNvPr>
          <p:cNvSpPr txBox="1"/>
          <p:nvPr/>
        </p:nvSpPr>
        <p:spPr>
          <a:xfrm>
            <a:off x="304800" y="1981200"/>
            <a:ext cx="86106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u="none" strike="noStrike" baseline="0" dirty="0">
                <a:latin typeface="Calibri" panose="020F0502020204030204" pitchFamily="34" charset="0"/>
              </a:rPr>
              <a:t>AAG = State of Maine Ambient Air Guideline, which is an exposure level believed to be associated with a minimal risk of an adverse health effect from </a:t>
            </a:r>
            <a:r>
              <a:rPr lang="en-US" sz="36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life-time</a:t>
            </a:r>
            <a:r>
              <a:rPr lang="en-US" sz="3600" b="0" i="0" u="none" strike="noStrike" baseline="0" dirty="0">
                <a:latin typeface="Calibri" panose="020F0502020204030204" pitchFamily="34" charset="0"/>
              </a:rPr>
              <a:t> exposure, even for sensitive members of the population.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0788A8-7F6C-4E9A-B695-7B19BCCC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5837109"/>
            <a:ext cx="2133600" cy="365125"/>
          </a:xfrm>
        </p:spPr>
        <p:txBody>
          <a:bodyPr/>
          <a:lstStyle/>
          <a:p>
            <a:fld id="{42E4D94B-3E91-40A5-A432-16EEF849DFE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36847"/>
      </p:ext>
    </p:extLst>
  </p:cSld>
  <p:clrMapOvr>
    <a:masterClrMapping/>
  </p:clrMapOvr>
</p:sld>
</file>

<file path=ppt/theme/theme1.xml><?xml version="1.0" encoding="utf-8"?>
<a:theme xmlns:a="http://schemas.openxmlformats.org/drawingml/2006/main" name="DEP PowerPoint Template">
  <a:themeElements>
    <a:clrScheme name="DEP Colors">
      <a:dk1>
        <a:sysClr val="windowText" lastClr="000000"/>
      </a:dk1>
      <a:lt1>
        <a:sysClr val="window" lastClr="FFFFFF"/>
      </a:lt1>
      <a:dk2>
        <a:srgbClr val="17375E"/>
      </a:dk2>
      <a:lt2>
        <a:srgbClr val="7F7F7F"/>
      </a:lt2>
      <a:accent1>
        <a:srgbClr val="17375E"/>
      </a:accent1>
      <a:accent2>
        <a:srgbClr val="82C6E2"/>
      </a:accent2>
      <a:accent3>
        <a:srgbClr val="4EBE83"/>
      </a:accent3>
      <a:accent4>
        <a:srgbClr val="99E5B2"/>
      </a:accent4>
      <a:accent5>
        <a:srgbClr val="0072C6"/>
      </a:accent5>
      <a:accent6>
        <a:srgbClr val="008751"/>
      </a:accent6>
      <a:hlink>
        <a:srgbClr val="0072C6"/>
      </a:hlink>
      <a:folHlink>
        <a:srgbClr val="82C6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DEPPresentation6</Template>
  <TotalTime>1443</TotalTime>
  <Words>639</Words>
  <Application>Microsoft Office PowerPoint</Application>
  <PresentationFormat>On-screen Show (4:3)</PresentationFormat>
  <Paragraphs>165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DEP PowerPoint Template</vt:lpstr>
      <vt:lpstr>1_Custom Design</vt:lpstr>
      <vt:lpstr>Office Theme</vt:lpstr>
      <vt:lpstr>PowerPoint Presentation</vt:lpstr>
      <vt:lpstr>Dates collected</vt:lpstr>
      <vt:lpstr>Dates analyzed</vt:lpstr>
      <vt:lpstr>Number of Pollutants measured</vt:lpstr>
      <vt:lpstr>Grouping pollutants</vt:lpstr>
      <vt:lpstr>Group  analysis (ppb)</vt:lpstr>
      <vt:lpstr>Pollutant analysis</vt:lpstr>
      <vt:lpstr>Individual pollutant  analysis (ppb)</vt:lpstr>
      <vt:lpstr>AAG - Definition</vt:lpstr>
      <vt:lpstr>www.maine.gov/dep</vt:lpstr>
    </vt:vector>
  </TitlesOfParts>
  <Company>State of Maine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Greves, Rich</dc:creator>
  <cp:lastModifiedBy>Greves, Rich</cp:lastModifiedBy>
  <cp:revision>54</cp:revision>
  <dcterms:created xsi:type="dcterms:W3CDTF">2021-04-22T17:06:06Z</dcterms:created>
  <dcterms:modified xsi:type="dcterms:W3CDTF">2022-03-02T16:06:10Z</dcterms:modified>
</cp:coreProperties>
</file>