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7" r:id="rId5"/>
    <p:sldId id="308" r:id="rId6"/>
    <p:sldId id="322" r:id="rId7"/>
    <p:sldId id="309" r:id="rId8"/>
    <p:sldId id="310" r:id="rId9"/>
    <p:sldId id="261" r:id="rId10"/>
    <p:sldId id="311" r:id="rId11"/>
    <p:sldId id="312" r:id="rId12"/>
    <p:sldId id="323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324" r:id="rId22"/>
    <p:sldId id="321" r:id="rId23"/>
    <p:sldId id="267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3" autoAdjust="0"/>
    <p:restoredTop sz="94660"/>
  </p:normalViewPr>
  <p:slideViewPr>
    <p:cSldViewPr>
      <p:cViewPr varScale="1">
        <p:scale>
          <a:sx n="84" d="100"/>
          <a:sy n="84" d="100"/>
        </p:scale>
        <p:origin x="101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A53583-7D57-478B-B1D8-AC22CD02DDE9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266971-D8EE-425B-935A-369D39030D19}">
      <dgm:prSet/>
      <dgm:spPr/>
      <dgm:t>
        <a:bodyPr/>
        <a:lstStyle/>
        <a:p>
          <a:r>
            <a:rPr lang="en-US" b="1" dirty="0"/>
            <a:t>Maternal and Child Health Block Grant </a:t>
          </a:r>
        </a:p>
      </dgm:t>
    </dgm:pt>
    <dgm:pt modelId="{B0108985-D7B9-46B6-AE12-0E0844922FD9}" type="parTrans" cxnId="{ADF5932D-43B7-477F-92B3-D2C668337FC9}">
      <dgm:prSet/>
      <dgm:spPr/>
      <dgm:t>
        <a:bodyPr/>
        <a:lstStyle/>
        <a:p>
          <a:endParaRPr lang="en-US"/>
        </a:p>
      </dgm:t>
    </dgm:pt>
    <dgm:pt modelId="{574B073C-BC35-4893-BBEB-1CCADCDE56BD}" type="sibTrans" cxnId="{ADF5932D-43B7-477F-92B3-D2C668337FC9}">
      <dgm:prSet/>
      <dgm:spPr/>
      <dgm:t>
        <a:bodyPr/>
        <a:lstStyle/>
        <a:p>
          <a:endParaRPr lang="en-US" dirty="0"/>
        </a:p>
      </dgm:t>
    </dgm:pt>
    <dgm:pt modelId="{2EA71866-0CC3-4AAE-AB48-B7C794EE3C76}">
      <dgm:prSet/>
      <dgm:spPr/>
      <dgm:t>
        <a:bodyPr/>
        <a:lstStyle/>
        <a:p>
          <a:r>
            <a:rPr lang="en-US" b="1" dirty="0"/>
            <a:t>Title V of the Social Security Act of 1935</a:t>
          </a:r>
        </a:p>
      </dgm:t>
    </dgm:pt>
    <dgm:pt modelId="{3B612380-1A24-476F-9CFF-34278AA5B6B7}" type="parTrans" cxnId="{FE61F833-71E0-45A1-A1AF-52ADFA36EE4D}">
      <dgm:prSet/>
      <dgm:spPr/>
      <dgm:t>
        <a:bodyPr/>
        <a:lstStyle/>
        <a:p>
          <a:endParaRPr lang="en-US"/>
        </a:p>
      </dgm:t>
    </dgm:pt>
    <dgm:pt modelId="{FEA98025-5519-44DA-9826-6B2F71C9D67F}" type="sibTrans" cxnId="{FE61F833-71E0-45A1-A1AF-52ADFA36EE4D}">
      <dgm:prSet/>
      <dgm:spPr/>
      <dgm:t>
        <a:bodyPr/>
        <a:lstStyle/>
        <a:p>
          <a:endParaRPr lang="en-US" dirty="0"/>
        </a:p>
      </dgm:t>
    </dgm:pt>
    <dgm:pt modelId="{6654435F-E06E-4F02-B6DA-9FFFB1C8818E}">
      <dgm:prSet/>
      <dgm:spPr/>
      <dgm:t>
        <a:bodyPr/>
        <a:lstStyle/>
        <a:p>
          <a:r>
            <a:rPr lang="en-US" b="1" dirty="0"/>
            <a:t>The oldest public health program in the nation</a:t>
          </a:r>
        </a:p>
      </dgm:t>
    </dgm:pt>
    <dgm:pt modelId="{BA49190A-2854-419D-83A6-52EE09E90618}" type="parTrans" cxnId="{609C8384-C26A-480A-B5E2-760C246B86B3}">
      <dgm:prSet/>
      <dgm:spPr/>
      <dgm:t>
        <a:bodyPr/>
        <a:lstStyle/>
        <a:p>
          <a:endParaRPr lang="en-US"/>
        </a:p>
      </dgm:t>
    </dgm:pt>
    <dgm:pt modelId="{98E2CCE8-EE57-48B2-B96F-F91170B89A73}" type="sibTrans" cxnId="{609C8384-C26A-480A-B5E2-760C246B86B3}">
      <dgm:prSet/>
      <dgm:spPr/>
      <dgm:t>
        <a:bodyPr/>
        <a:lstStyle/>
        <a:p>
          <a:endParaRPr lang="en-US" dirty="0"/>
        </a:p>
      </dgm:t>
    </dgm:pt>
    <dgm:pt modelId="{1591E6AA-F8B0-4C16-B06D-FF22802FF85C}">
      <dgm:prSet/>
      <dgm:spPr/>
      <dgm:t>
        <a:bodyPr/>
        <a:lstStyle/>
        <a:p>
          <a:r>
            <a:rPr lang="en-US" b="1" dirty="0"/>
            <a:t>Block Grant to states for the health of women, infants, children, and children with special health care needs</a:t>
          </a:r>
        </a:p>
      </dgm:t>
    </dgm:pt>
    <dgm:pt modelId="{11C4A6C5-EE79-409F-9597-A7033FC4B659}" type="parTrans" cxnId="{F8AA00FF-0C3F-4695-A026-970C238313CD}">
      <dgm:prSet/>
      <dgm:spPr/>
      <dgm:t>
        <a:bodyPr/>
        <a:lstStyle/>
        <a:p>
          <a:endParaRPr lang="en-US"/>
        </a:p>
      </dgm:t>
    </dgm:pt>
    <dgm:pt modelId="{F8FECFD4-EF7C-405A-ACA4-2C84546D0EEC}" type="sibTrans" cxnId="{F8AA00FF-0C3F-4695-A026-970C238313CD}">
      <dgm:prSet/>
      <dgm:spPr/>
      <dgm:t>
        <a:bodyPr/>
        <a:lstStyle/>
        <a:p>
          <a:endParaRPr lang="en-US" dirty="0"/>
        </a:p>
      </dgm:t>
    </dgm:pt>
    <dgm:pt modelId="{0965E1AA-2377-49D6-B0D8-E48902A5BB58}">
      <dgm:prSet/>
      <dgm:spPr/>
      <dgm:t>
        <a:bodyPr/>
        <a:lstStyle/>
        <a:p>
          <a:r>
            <a:rPr lang="en-US" b="1" dirty="0"/>
            <a:t>Federal funds provided with a State maintenance of effort</a:t>
          </a:r>
        </a:p>
      </dgm:t>
    </dgm:pt>
    <dgm:pt modelId="{5CAFB534-3012-433D-9045-0BEE25547D7F}" type="parTrans" cxnId="{898C8D0F-8EAE-473B-8B6E-A14D30428FC1}">
      <dgm:prSet/>
      <dgm:spPr/>
      <dgm:t>
        <a:bodyPr/>
        <a:lstStyle/>
        <a:p>
          <a:endParaRPr lang="en-US"/>
        </a:p>
      </dgm:t>
    </dgm:pt>
    <dgm:pt modelId="{2300B4E9-A3C2-4824-9E0A-E95C27651343}" type="sibTrans" cxnId="{898C8D0F-8EAE-473B-8B6E-A14D30428FC1}">
      <dgm:prSet/>
      <dgm:spPr/>
      <dgm:t>
        <a:bodyPr/>
        <a:lstStyle/>
        <a:p>
          <a:endParaRPr lang="en-US" dirty="0"/>
        </a:p>
      </dgm:t>
    </dgm:pt>
    <dgm:pt modelId="{053997DC-27CC-4A2F-8FB4-6995BDB2D80F}">
      <dgm:prSet/>
      <dgm:spPr/>
      <dgm:t>
        <a:bodyPr/>
        <a:lstStyle/>
        <a:p>
          <a:r>
            <a:rPr lang="en-US" b="1" dirty="0"/>
            <a:t>States submit a report and plan annually and a needs assessment every 5 years</a:t>
          </a:r>
        </a:p>
      </dgm:t>
    </dgm:pt>
    <dgm:pt modelId="{0732212C-BBBE-40F3-AFFC-70FDD29D8741}" type="parTrans" cxnId="{B952EB73-257B-4FD8-98E6-6D6DCF7718E5}">
      <dgm:prSet/>
      <dgm:spPr/>
      <dgm:t>
        <a:bodyPr/>
        <a:lstStyle/>
        <a:p>
          <a:endParaRPr lang="en-US"/>
        </a:p>
      </dgm:t>
    </dgm:pt>
    <dgm:pt modelId="{9851EEC2-FF79-4557-8EDB-B3C892407D64}" type="sibTrans" cxnId="{B952EB73-257B-4FD8-98E6-6D6DCF7718E5}">
      <dgm:prSet/>
      <dgm:spPr/>
      <dgm:t>
        <a:bodyPr/>
        <a:lstStyle/>
        <a:p>
          <a:endParaRPr lang="en-US"/>
        </a:p>
      </dgm:t>
    </dgm:pt>
    <dgm:pt modelId="{E5AD922B-1E4F-48F1-9EEB-6C0B1C400FF2}">
      <dgm:prSet/>
      <dgm:spPr/>
      <dgm:t>
        <a:bodyPr/>
        <a:lstStyle/>
        <a:p>
          <a:r>
            <a:rPr lang="en-US" b="1" dirty="0"/>
            <a:t>The needs assessment forms the basis for the 5-year action plan</a:t>
          </a:r>
        </a:p>
      </dgm:t>
    </dgm:pt>
    <dgm:pt modelId="{5FB152B5-C128-4124-83D0-359D0743BDB3}" type="parTrans" cxnId="{9F2EC257-6111-4726-83B5-D162FADA56A5}">
      <dgm:prSet/>
      <dgm:spPr/>
      <dgm:t>
        <a:bodyPr/>
        <a:lstStyle/>
        <a:p>
          <a:endParaRPr lang="en-US"/>
        </a:p>
      </dgm:t>
    </dgm:pt>
    <dgm:pt modelId="{3A776D59-98D9-4F99-911E-C24F3A5727E1}" type="sibTrans" cxnId="{9F2EC257-6111-4726-83B5-D162FADA56A5}">
      <dgm:prSet/>
      <dgm:spPr/>
      <dgm:t>
        <a:bodyPr/>
        <a:lstStyle/>
        <a:p>
          <a:endParaRPr lang="en-US"/>
        </a:p>
      </dgm:t>
    </dgm:pt>
    <dgm:pt modelId="{491DEF43-26BF-4C9D-A36D-0DF9A73E03DB}" type="pres">
      <dgm:prSet presAssocID="{33A53583-7D57-478B-B1D8-AC22CD02DDE9}" presName="Name0" presStyleCnt="0">
        <dgm:presLayoutVars>
          <dgm:dir/>
          <dgm:resizeHandles val="exact"/>
        </dgm:presLayoutVars>
      </dgm:prSet>
      <dgm:spPr/>
    </dgm:pt>
    <dgm:pt modelId="{6EC41F9F-BA51-4B23-A066-A1BD3D286038}" type="pres">
      <dgm:prSet presAssocID="{2C266971-D8EE-425B-935A-369D39030D19}" presName="node" presStyleLbl="node1" presStyleIdx="0" presStyleCnt="6">
        <dgm:presLayoutVars>
          <dgm:bulletEnabled val="1"/>
        </dgm:presLayoutVars>
      </dgm:prSet>
      <dgm:spPr/>
    </dgm:pt>
    <dgm:pt modelId="{EC010F49-C920-4CC7-9122-469F6EF50195}" type="pres">
      <dgm:prSet presAssocID="{574B073C-BC35-4893-BBEB-1CCADCDE56BD}" presName="sibTrans" presStyleLbl="sibTrans1D1" presStyleIdx="0" presStyleCnt="5"/>
      <dgm:spPr/>
    </dgm:pt>
    <dgm:pt modelId="{D06D70D1-BE68-4FDC-838B-AA8E5B1E0F2B}" type="pres">
      <dgm:prSet presAssocID="{574B073C-BC35-4893-BBEB-1CCADCDE56BD}" presName="connectorText" presStyleLbl="sibTrans1D1" presStyleIdx="0" presStyleCnt="5"/>
      <dgm:spPr/>
    </dgm:pt>
    <dgm:pt modelId="{35491B1D-17FE-40E4-8D3D-2AD49C46AA0C}" type="pres">
      <dgm:prSet presAssocID="{2EA71866-0CC3-4AAE-AB48-B7C794EE3C76}" presName="node" presStyleLbl="node1" presStyleIdx="1" presStyleCnt="6">
        <dgm:presLayoutVars>
          <dgm:bulletEnabled val="1"/>
        </dgm:presLayoutVars>
      </dgm:prSet>
      <dgm:spPr/>
    </dgm:pt>
    <dgm:pt modelId="{BBDC4A61-CE30-4B98-89A8-07E3D5293B35}" type="pres">
      <dgm:prSet presAssocID="{FEA98025-5519-44DA-9826-6B2F71C9D67F}" presName="sibTrans" presStyleLbl="sibTrans1D1" presStyleIdx="1" presStyleCnt="5"/>
      <dgm:spPr/>
    </dgm:pt>
    <dgm:pt modelId="{5309BD99-D82E-4131-B155-49D8D2BB1BCC}" type="pres">
      <dgm:prSet presAssocID="{FEA98025-5519-44DA-9826-6B2F71C9D67F}" presName="connectorText" presStyleLbl="sibTrans1D1" presStyleIdx="1" presStyleCnt="5"/>
      <dgm:spPr/>
    </dgm:pt>
    <dgm:pt modelId="{D6A4FA73-1E1B-40CD-843D-C5465CC43A33}" type="pres">
      <dgm:prSet presAssocID="{6654435F-E06E-4F02-B6DA-9FFFB1C8818E}" presName="node" presStyleLbl="node1" presStyleIdx="2" presStyleCnt="6">
        <dgm:presLayoutVars>
          <dgm:bulletEnabled val="1"/>
        </dgm:presLayoutVars>
      </dgm:prSet>
      <dgm:spPr/>
    </dgm:pt>
    <dgm:pt modelId="{A91A7B7D-6378-485E-BDA5-AEA0F8458900}" type="pres">
      <dgm:prSet presAssocID="{98E2CCE8-EE57-48B2-B96F-F91170B89A73}" presName="sibTrans" presStyleLbl="sibTrans1D1" presStyleIdx="2" presStyleCnt="5"/>
      <dgm:spPr/>
    </dgm:pt>
    <dgm:pt modelId="{805CC673-EA87-4992-9C60-7AE0A2C13360}" type="pres">
      <dgm:prSet presAssocID="{98E2CCE8-EE57-48B2-B96F-F91170B89A73}" presName="connectorText" presStyleLbl="sibTrans1D1" presStyleIdx="2" presStyleCnt="5"/>
      <dgm:spPr/>
    </dgm:pt>
    <dgm:pt modelId="{75719E88-0A02-4E47-9883-BF617C4E9B4A}" type="pres">
      <dgm:prSet presAssocID="{1591E6AA-F8B0-4C16-B06D-FF22802FF85C}" presName="node" presStyleLbl="node1" presStyleIdx="3" presStyleCnt="6">
        <dgm:presLayoutVars>
          <dgm:bulletEnabled val="1"/>
        </dgm:presLayoutVars>
      </dgm:prSet>
      <dgm:spPr/>
    </dgm:pt>
    <dgm:pt modelId="{C62C5DF0-63C4-4C82-A2E1-88F291583F5E}" type="pres">
      <dgm:prSet presAssocID="{F8FECFD4-EF7C-405A-ACA4-2C84546D0EEC}" presName="sibTrans" presStyleLbl="sibTrans1D1" presStyleIdx="3" presStyleCnt="5"/>
      <dgm:spPr/>
    </dgm:pt>
    <dgm:pt modelId="{7B69BC40-05D2-4973-8F45-D10AE44F3023}" type="pres">
      <dgm:prSet presAssocID="{F8FECFD4-EF7C-405A-ACA4-2C84546D0EEC}" presName="connectorText" presStyleLbl="sibTrans1D1" presStyleIdx="3" presStyleCnt="5"/>
      <dgm:spPr/>
    </dgm:pt>
    <dgm:pt modelId="{AEA21C66-F178-4745-A1B8-42BDFE0C0BA8}" type="pres">
      <dgm:prSet presAssocID="{0965E1AA-2377-49D6-B0D8-E48902A5BB58}" presName="node" presStyleLbl="node1" presStyleIdx="4" presStyleCnt="6">
        <dgm:presLayoutVars>
          <dgm:bulletEnabled val="1"/>
        </dgm:presLayoutVars>
      </dgm:prSet>
      <dgm:spPr/>
    </dgm:pt>
    <dgm:pt modelId="{18D0C971-5E6B-44DA-8CCD-CB5CB3C89FB6}" type="pres">
      <dgm:prSet presAssocID="{2300B4E9-A3C2-4824-9E0A-E95C27651343}" presName="sibTrans" presStyleLbl="sibTrans1D1" presStyleIdx="4" presStyleCnt="5"/>
      <dgm:spPr/>
    </dgm:pt>
    <dgm:pt modelId="{E119203E-5A42-4DC6-B1B5-F92E0B320522}" type="pres">
      <dgm:prSet presAssocID="{2300B4E9-A3C2-4824-9E0A-E95C27651343}" presName="connectorText" presStyleLbl="sibTrans1D1" presStyleIdx="4" presStyleCnt="5"/>
      <dgm:spPr/>
    </dgm:pt>
    <dgm:pt modelId="{428A3BE9-7100-4C44-9D25-F7E384F63E44}" type="pres">
      <dgm:prSet presAssocID="{053997DC-27CC-4A2F-8FB4-6995BDB2D80F}" presName="node" presStyleLbl="node1" presStyleIdx="5" presStyleCnt="6">
        <dgm:presLayoutVars>
          <dgm:bulletEnabled val="1"/>
        </dgm:presLayoutVars>
      </dgm:prSet>
      <dgm:spPr/>
    </dgm:pt>
  </dgm:ptLst>
  <dgm:cxnLst>
    <dgm:cxn modelId="{898C8D0F-8EAE-473B-8B6E-A14D30428FC1}" srcId="{33A53583-7D57-478B-B1D8-AC22CD02DDE9}" destId="{0965E1AA-2377-49D6-B0D8-E48902A5BB58}" srcOrd="4" destOrd="0" parTransId="{5CAFB534-3012-433D-9045-0BEE25547D7F}" sibTransId="{2300B4E9-A3C2-4824-9E0A-E95C27651343}"/>
    <dgm:cxn modelId="{338DB71B-1865-447F-B507-837BB46801AD}" type="presOf" srcId="{98E2CCE8-EE57-48B2-B96F-F91170B89A73}" destId="{805CC673-EA87-4992-9C60-7AE0A2C13360}" srcOrd="1" destOrd="0" presId="urn:microsoft.com/office/officeart/2016/7/layout/RepeatingBendingProcessNew"/>
    <dgm:cxn modelId="{3AD25E20-7E38-4362-A295-3E38329BB06E}" type="presOf" srcId="{2300B4E9-A3C2-4824-9E0A-E95C27651343}" destId="{18D0C971-5E6B-44DA-8CCD-CB5CB3C89FB6}" srcOrd="0" destOrd="0" presId="urn:microsoft.com/office/officeart/2016/7/layout/RepeatingBendingProcessNew"/>
    <dgm:cxn modelId="{ADF5932D-43B7-477F-92B3-D2C668337FC9}" srcId="{33A53583-7D57-478B-B1D8-AC22CD02DDE9}" destId="{2C266971-D8EE-425B-935A-369D39030D19}" srcOrd="0" destOrd="0" parTransId="{B0108985-D7B9-46B6-AE12-0E0844922FD9}" sibTransId="{574B073C-BC35-4893-BBEB-1CCADCDE56BD}"/>
    <dgm:cxn modelId="{FE61F833-71E0-45A1-A1AF-52ADFA36EE4D}" srcId="{33A53583-7D57-478B-B1D8-AC22CD02DDE9}" destId="{2EA71866-0CC3-4AAE-AB48-B7C794EE3C76}" srcOrd="1" destOrd="0" parTransId="{3B612380-1A24-476F-9CFF-34278AA5B6B7}" sibTransId="{FEA98025-5519-44DA-9826-6B2F71C9D67F}"/>
    <dgm:cxn modelId="{05A43A5B-E22E-4BD8-B81E-E4389CE1DBF8}" type="presOf" srcId="{F8FECFD4-EF7C-405A-ACA4-2C84546D0EEC}" destId="{7B69BC40-05D2-4973-8F45-D10AE44F3023}" srcOrd="1" destOrd="0" presId="urn:microsoft.com/office/officeart/2016/7/layout/RepeatingBendingProcessNew"/>
    <dgm:cxn modelId="{4C79E649-1EF1-43C3-922B-8D8FBF59E2BB}" type="presOf" srcId="{053997DC-27CC-4A2F-8FB4-6995BDB2D80F}" destId="{428A3BE9-7100-4C44-9D25-F7E384F63E44}" srcOrd="0" destOrd="0" presId="urn:microsoft.com/office/officeart/2016/7/layout/RepeatingBendingProcessNew"/>
    <dgm:cxn modelId="{7E981C4F-E897-463F-8E05-2AC09C870362}" type="presOf" srcId="{574B073C-BC35-4893-BBEB-1CCADCDE56BD}" destId="{EC010F49-C920-4CC7-9122-469F6EF50195}" srcOrd="0" destOrd="0" presId="urn:microsoft.com/office/officeart/2016/7/layout/RepeatingBendingProcessNew"/>
    <dgm:cxn modelId="{B952EB73-257B-4FD8-98E6-6D6DCF7718E5}" srcId="{33A53583-7D57-478B-B1D8-AC22CD02DDE9}" destId="{053997DC-27CC-4A2F-8FB4-6995BDB2D80F}" srcOrd="5" destOrd="0" parTransId="{0732212C-BBBE-40F3-AFFC-70FDD29D8741}" sibTransId="{9851EEC2-FF79-4557-8EDB-B3C892407D64}"/>
    <dgm:cxn modelId="{9F2EC257-6111-4726-83B5-D162FADA56A5}" srcId="{053997DC-27CC-4A2F-8FB4-6995BDB2D80F}" destId="{E5AD922B-1E4F-48F1-9EEB-6C0B1C400FF2}" srcOrd="0" destOrd="0" parTransId="{5FB152B5-C128-4124-83D0-359D0743BDB3}" sibTransId="{3A776D59-98D9-4F99-911E-C24F3A5727E1}"/>
    <dgm:cxn modelId="{68917E83-C65D-42C4-8262-27605F1EA587}" type="presOf" srcId="{33A53583-7D57-478B-B1D8-AC22CD02DDE9}" destId="{491DEF43-26BF-4C9D-A36D-0DF9A73E03DB}" srcOrd="0" destOrd="0" presId="urn:microsoft.com/office/officeart/2016/7/layout/RepeatingBendingProcessNew"/>
    <dgm:cxn modelId="{609C8384-C26A-480A-B5E2-760C246B86B3}" srcId="{33A53583-7D57-478B-B1D8-AC22CD02DDE9}" destId="{6654435F-E06E-4F02-B6DA-9FFFB1C8818E}" srcOrd="2" destOrd="0" parTransId="{BA49190A-2854-419D-83A6-52EE09E90618}" sibTransId="{98E2CCE8-EE57-48B2-B96F-F91170B89A73}"/>
    <dgm:cxn modelId="{63C99D93-4601-4E2C-9ADD-2A91DE651858}" type="presOf" srcId="{2300B4E9-A3C2-4824-9E0A-E95C27651343}" destId="{E119203E-5A42-4DC6-B1B5-F92E0B320522}" srcOrd="1" destOrd="0" presId="urn:microsoft.com/office/officeart/2016/7/layout/RepeatingBendingProcessNew"/>
    <dgm:cxn modelId="{88442E95-5A43-442D-A4C4-52611465266F}" type="presOf" srcId="{98E2CCE8-EE57-48B2-B96F-F91170B89A73}" destId="{A91A7B7D-6378-485E-BDA5-AEA0F8458900}" srcOrd="0" destOrd="0" presId="urn:microsoft.com/office/officeart/2016/7/layout/RepeatingBendingProcessNew"/>
    <dgm:cxn modelId="{7EF32BA3-09E9-435F-938E-2769393FD5FB}" type="presOf" srcId="{FEA98025-5519-44DA-9826-6B2F71C9D67F}" destId="{BBDC4A61-CE30-4B98-89A8-07E3D5293B35}" srcOrd="0" destOrd="0" presId="urn:microsoft.com/office/officeart/2016/7/layout/RepeatingBendingProcessNew"/>
    <dgm:cxn modelId="{F3B42AB2-5B36-4F21-8E55-12F34975ADF6}" type="presOf" srcId="{574B073C-BC35-4893-BBEB-1CCADCDE56BD}" destId="{D06D70D1-BE68-4FDC-838B-AA8E5B1E0F2B}" srcOrd="1" destOrd="0" presId="urn:microsoft.com/office/officeart/2016/7/layout/RepeatingBendingProcessNew"/>
    <dgm:cxn modelId="{9FFC51B3-B59C-408E-97E5-6910146BED92}" type="presOf" srcId="{F8FECFD4-EF7C-405A-ACA4-2C84546D0EEC}" destId="{C62C5DF0-63C4-4C82-A2E1-88F291583F5E}" srcOrd="0" destOrd="0" presId="urn:microsoft.com/office/officeart/2016/7/layout/RepeatingBendingProcessNew"/>
    <dgm:cxn modelId="{DACF75BF-3BCE-4CCD-8DBF-C35C20D897D3}" type="presOf" srcId="{6654435F-E06E-4F02-B6DA-9FFFB1C8818E}" destId="{D6A4FA73-1E1B-40CD-843D-C5465CC43A33}" srcOrd="0" destOrd="0" presId="urn:microsoft.com/office/officeart/2016/7/layout/RepeatingBendingProcessNew"/>
    <dgm:cxn modelId="{AB5DC3C1-DE52-48D6-B34D-BAD4820F98B1}" type="presOf" srcId="{2C266971-D8EE-425B-935A-369D39030D19}" destId="{6EC41F9F-BA51-4B23-A066-A1BD3D286038}" srcOrd="0" destOrd="0" presId="urn:microsoft.com/office/officeart/2016/7/layout/RepeatingBendingProcessNew"/>
    <dgm:cxn modelId="{E04E55CC-FC42-4566-BEC6-2DF21DD02090}" type="presOf" srcId="{2EA71866-0CC3-4AAE-AB48-B7C794EE3C76}" destId="{35491B1D-17FE-40E4-8D3D-2AD49C46AA0C}" srcOrd="0" destOrd="0" presId="urn:microsoft.com/office/officeart/2016/7/layout/RepeatingBendingProcessNew"/>
    <dgm:cxn modelId="{41C85BDD-0F1A-4601-9C6D-17A0E4E74B1E}" type="presOf" srcId="{1591E6AA-F8B0-4C16-B06D-FF22802FF85C}" destId="{75719E88-0A02-4E47-9883-BF617C4E9B4A}" srcOrd="0" destOrd="0" presId="urn:microsoft.com/office/officeart/2016/7/layout/RepeatingBendingProcessNew"/>
    <dgm:cxn modelId="{2A37E8E7-ADB9-4A09-BF01-460ABD486A6B}" type="presOf" srcId="{E5AD922B-1E4F-48F1-9EEB-6C0B1C400FF2}" destId="{428A3BE9-7100-4C44-9D25-F7E384F63E44}" srcOrd="0" destOrd="1" presId="urn:microsoft.com/office/officeart/2016/7/layout/RepeatingBendingProcessNew"/>
    <dgm:cxn modelId="{30B732E9-A375-48BA-AD49-D019863DA196}" type="presOf" srcId="{0965E1AA-2377-49D6-B0D8-E48902A5BB58}" destId="{AEA21C66-F178-4745-A1B8-42BDFE0C0BA8}" srcOrd="0" destOrd="0" presId="urn:microsoft.com/office/officeart/2016/7/layout/RepeatingBendingProcessNew"/>
    <dgm:cxn modelId="{BB62BCFC-3473-480B-834A-3CB1447FF152}" type="presOf" srcId="{FEA98025-5519-44DA-9826-6B2F71C9D67F}" destId="{5309BD99-D82E-4131-B155-49D8D2BB1BCC}" srcOrd="1" destOrd="0" presId="urn:microsoft.com/office/officeart/2016/7/layout/RepeatingBendingProcessNew"/>
    <dgm:cxn modelId="{F8AA00FF-0C3F-4695-A026-970C238313CD}" srcId="{33A53583-7D57-478B-B1D8-AC22CD02DDE9}" destId="{1591E6AA-F8B0-4C16-B06D-FF22802FF85C}" srcOrd="3" destOrd="0" parTransId="{11C4A6C5-EE79-409F-9597-A7033FC4B659}" sibTransId="{F8FECFD4-EF7C-405A-ACA4-2C84546D0EEC}"/>
    <dgm:cxn modelId="{B48549D3-B5A6-4AE3-8C4F-0752A314AC39}" type="presParOf" srcId="{491DEF43-26BF-4C9D-A36D-0DF9A73E03DB}" destId="{6EC41F9F-BA51-4B23-A066-A1BD3D286038}" srcOrd="0" destOrd="0" presId="urn:microsoft.com/office/officeart/2016/7/layout/RepeatingBendingProcessNew"/>
    <dgm:cxn modelId="{65E740CD-ABFA-4CF5-ADAE-173857F640B2}" type="presParOf" srcId="{491DEF43-26BF-4C9D-A36D-0DF9A73E03DB}" destId="{EC010F49-C920-4CC7-9122-469F6EF50195}" srcOrd="1" destOrd="0" presId="urn:microsoft.com/office/officeart/2016/7/layout/RepeatingBendingProcessNew"/>
    <dgm:cxn modelId="{F4613613-3765-4436-94CB-3FDC3BB69BD4}" type="presParOf" srcId="{EC010F49-C920-4CC7-9122-469F6EF50195}" destId="{D06D70D1-BE68-4FDC-838B-AA8E5B1E0F2B}" srcOrd="0" destOrd="0" presId="urn:microsoft.com/office/officeart/2016/7/layout/RepeatingBendingProcessNew"/>
    <dgm:cxn modelId="{8B91EF22-C40C-49C5-B600-1E4E12AF9588}" type="presParOf" srcId="{491DEF43-26BF-4C9D-A36D-0DF9A73E03DB}" destId="{35491B1D-17FE-40E4-8D3D-2AD49C46AA0C}" srcOrd="2" destOrd="0" presId="urn:microsoft.com/office/officeart/2016/7/layout/RepeatingBendingProcessNew"/>
    <dgm:cxn modelId="{106432F4-30A7-458B-A6E0-0A61E1273FCB}" type="presParOf" srcId="{491DEF43-26BF-4C9D-A36D-0DF9A73E03DB}" destId="{BBDC4A61-CE30-4B98-89A8-07E3D5293B35}" srcOrd="3" destOrd="0" presId="urn:microsoft.com/office/officeart/2016/7/layout/RepeatingBendingProcessNew"/>
    <dgm:cxn modelId="{0AF50B6B-D240-479B-AB8D-2D8B6BD7F661}" type="presParOf" srcId="{BBDC4A61-CE30-4B98-89A8-07E3D5293B35}" destId="{5309BD99-D82E-4131-B155-49D8D2BB1BCC}" srcOrd="0" destOrd="0" presId="urn:microsoft.com/office/officeart/2016/7/layout/RepeatingBendingProcessNew"/>
    <dgm:cxn modelId="{F785B149-9167-47F1-B80A-E5508E5780CE}" type="presParOf" srcId="{491DEF43-26BF-4C9D-A36D-0DF9A73E03DB}" destId="{D6A4FA73-1E1B-40CD-843D-C5465CC43A33}" srcOrd="4" destOrd="0" presId="urn:microsoft.com/office/officeart/2016/7/layout/RepeatingBendingProcessNew"/>
    <dgm:cxn modelId="{8A2CACB4-33C2-43FC-8D65-0302F615AA40}" type="presParOf" srcId="{491DEF43-26BF-4C9D-A36D-0DF9A73E03DB}" destId="{A91A7B7D-6378-485E-BDA5-AEA0F8458900}" srcOrd="5" destOrd="0" presId="urn:microsoft.com/office/officeart/2016/7/layout/RepeatingBendingProcessNew"/>
    <dgm:cxn modelId="{07EEAA15-0CDA-46E8-8868-8826016FD7BE}" type="presParOf" srcId="{A91A7B7D-6378-485E-BDA5-AEA0F8458900}" destId="{805CC673-EA87-4992-9C60-7AE0A2C13360}" srcOrd="0" destOrd="0" presId="urn:microsoft.com/office/officeart/2016/7/layout/RepeatingBendingProcessNew"/>
    <dgm:cxn modelId="{C6F5AA0B-2319-46DF-AD0C-51FE18F0F835}" type="presParOf" srcId="{491DEF43-26BF-4C9D-A36D-0DF9A73E03DB}" destId="{75719E88-0A02-4E47-9883-BF617C4E9B4A}" srcOrd="6" destOrd="0" presId="urn:microsoft.com/office/officeart/2016/7/layout/RepeatingBendingProcessNew"/>
    <dgm:cxn modelId="{065FDEA2-C9CA-4BAF-9597-F271D64E78CC}" type="presParOf" srcId="{491DEF43-26BF-4C9D-A36D-0DF9A73E03DB}" destId="{C62C5DF0-63C4-4C82-A2E1-88F291583F5E}" srcOrd="7" destOrd="0" presId="urn:microsoft.com/office/officeart/2016/7/layout/RepeatingBendingProcessNew"/>
    <dgm:cxn modelId="{C5E8699C-2CA0-44DD-965A-686BA510A63C}" type="presParOf" srcId="{C62C5DF0-63C4-4C82-A2E1-88F291583F5E}" destId="{7B69BC40-05D2-4973-8F45-D10AE44F3023}" srcOrd="0" destOrd="0" presId="urn:microsoft.com/office/officeart/2016/7/layout/RepeatingBendingProcessNew"/>
    <dgm:cxn modelId="{583BF599-7B84-49F8-9081-4196542BBAF7}" type="presParOf" srcId="{491DEF43-26BF-4C9D-A36D-0DF9A73E03DB}" destId="{AEA21C66-F178-4745-A1B8-42BDFE0C0BA8}" srcOrd="8" destOrd="0" presId="urn:microsoft.com/office/officeart/2016/7/layout/RepeatingBendingProcessNew"/>
    <dgm:cxn modelId="{8C4E9787-61B0-44E6-810D-FDA68A1EDB03}" type="presParOf" srcId="{491DEF43-26BF-4C9D-A36D-0DF9A73E03DB}" destId="{18D0C971-5E6B-44DA-8CCD-CB5CB3C89FB6}" srcOrd="9" destOrd="0" presId="urn:microsoft.com/office/officeart/2016/7/layout/RepeatingBendingProcessNew"/>
    <dgm:cxn modelId="{83B1F779-A7EC-44FA-BAC8-06B6CFE1827D}" type="presParOf" srcId="{18D0C971-5E6B-44DA-8CCD-CB5CB3C89FB6}" destId="{E119203E-5A42-4DC6-B1B5-F92E0B320522}" srcOrd="0" destOrd="0" presId="urn:microsoft.com/office/officeart/2016/7/layout/RepeatingBendingProcessNew"/>
    <dgm:cxn modelId="{BA3EAEDF-E58B-4E6C-8752-AF985A78EB00}" type="presParOf" srcId="{491DEF43-26BF-4C9D-A36D-0DF9A73E03DB}" destId="{428A3BE9-7100-4C44-9D25-F7E384F63E44}" srcOrd="10" destOrd="0" presId="urn:microsoft.com/office/officeart/2016/7/layout/RepeatingBendingProcessNew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8F347B-1638-4D22-ABA9-61F1AB1B164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59F7108A-7A62-4221-B259-BACC50B38219}">
      <dgm:prSet/>
      <dgm:spPr/>
      <dgm:t>
        <a:bodyPr/>
        <a:lstStyle/>
        <a:p>
          <a:r>
            <a:rPr lang="en-US" dirty="0"/>
            <a:t>Population health status in 5 domains: women’s and maternal health, perinatal and infant health, child health, adolescent health, and CSHCN</a:t>
          </a:r>
        </a:p>
      </dgm:t>
    </dgm:pt>
    <dgm:pt modelId="{9055B261-D8EA-447E-BEAA-F0ADCEB7CBA9}" type="parTrans" cxnId="{795976E7-D0FC-43D3-86D0-9F38D1657BDF}">
      <dgm:prSet/>
      <dgm:spPr/>
      <dgm:t>
        <a:bodyPr/>
        <a:lstStyle/>
        <a:p>
          <a:endParaRPr lang="en-US"/>
        </a:p>
      </dgm:t>
    </dgm:pt>
    <dgm:pt modelId="{A3DA20ED-AF7A-42CA-8612-452F261EB2C3}" type="sibTrans" cxnId="{795976E7-D0FC-43D3-86D0-9F38D1657BDF}">
      <dgm:prSet/>
      <dgm:spPr/>
      <dgm:t>
        <a:bodyPr/>
        <a:lstStyle/>
        <a:p>
          <a:endParaRPr lang="en-US"/>
        </a:p>
      </dgm:t>
    </dgm:pt>
    <dgm:pt modelId="{1DC36E1E-B7A6-40C0-B05B-73D6396E039F}">
      <dgm:prSet/>
      <dgm:spPr/>
      <dgm:t>
        <a:bodyPr/>
        <a:lstStyle/>
        <a:p>
          <a:r>
            <a:rPr lang="en-US" dirty="0"/>
            <a:t>Surveys, advisory groups, feedback from the community</a:t>
          </a:r>
        </a:p>
      </dgm:t>
    </dgm:pt>
    <dgm:pt modelId="{9B17D94D-3153-4FC9-92FC-CA80A699B2ED}" type="parTrans" cxnId="{E47622EE-AE10-43C1-A128-C432D4221B7C}">
      <dgm:prSet/>
      <dgm:spPr/>
      <dgm:t>
        <a:bodyPr/>
        <a:lstStyle/>
        <a:p>
          <a:endParaRPr lang="en-US"/>
        </a:p>
      </dgm:t>
    </dgm:pt>
    <dgm:pt modelId="{B8D2F4AE-5BA8-4BBE-BBE4-DE368FDC57EB}" type="sibTrans" cxnId="{E47622EE-AE10-43C1-A128-C432D4221B7C}">
      <dgm:prSet/>
      <dgm:spPr/>
      <dgm:t>
        <a:bodyPr/>
        <a:lstStyle/>
        <a:p>
          <a:endParaRPr lang="en-US"/>
        </a:p>
      </dgm:t>
    </dgm:pt>
    <dgm:pt modelId="{C59F5560-BE54-43B8-8EFA-751A7BC7DB9D}">
      <dgm:prSet/>
      <dgm:spPr/>
      <dgm:t>
        <a:bodyPr/>
        <a:lstStyle/>
        <a:p>
          <a:r>
            <a:rPr lang="en-US" dirty="0"/>
            <a:t>Analyses of health data</a:t>
          </a:r>
        </a:p>
      </dgm:t>
    </dgm:pt>
    <dgm:pt modelId="{52D1AE09-D113-4947-9673-85B6FB2300A8}" type="sibTrans" cxnId="{D0CF6EAC-3996-4E7F-9B46-F60BBA446D4A}">
      <dgm:prSet/>
      <dgm:spPr/>
      <dgm:t>
        <a:bodyPr/>
        <a:lstStyle/>
        <a:p>
          <a:endParaRPr lang="en-US"/>
        </a:p>
      </dgm:t>
    </dgm:pt>
    <dgm:pt modelId="{90692F49-275E-48F0-991F-E3C5642FFEA4}" type="parTrans" cxnId="{D0CF6EAC-3996-4E7F-9B46-F60BBA446D4A}">
      <dgm:prSet/>
      <dgm:spPr/>
      <dgm:t>
        <a:bodyPr/>
        <a:lstStyle/>
        <a:p>
          <a:endParaRPr lang="en-US"/>
        </a:p>
      </dgm:t>
    </dgm:pt>
    <dgm:pt modelId="{E81EFB42-B175-4B67-B3C6-9E10669A6B91}" type="pres">
      <dgm:prSet presAssocID="{148F347B-1638-4D22-ABA9-61F1AB1B164C}" presName="root" presStyleCnt="0">
        <dgm:presLayoutVars>
          <dgm:dir/>
          <dgm:resizeHandles val="exact"/>
        </dgm:presLayoutVars>
      </dgm:prSet>
      <dgm:spPr/>
    </dgm:pt>
    <dgm:pt modelId="{88FE7000-6C4E-40E7-9F7B-399CCBA20485}" type="pres">
      <dgm:prSet presAssocID="{59F7108A-7A62-4221-B259-BACC50B38219}" presName="compNode" presStyleCnt="0"/>
      <dgm:spPr/>
    </dgm:pt>
    <dgm:pt modelId="{D262D055-E0E5-4BEE-87E2-22027C455DB3}" type="pres">
      <dgm:prSet presAssocID="{59F7108A-7A62-4221-B259-BACC50B38219}" presName="bgRect" presStyleLbl="bgShp" presStyleIdx="0" presStyleCnt="3"/>
      <dgm:spPr/>
    </dgm:pt>
    <dgm:pt modelId="{D96BB684-D449-4E26-8421-D9DB786A2F8D}" type="pres">
      <dgm:prSet presAssocID="{59F7108A-7A62-4221-B259-BACC50B3821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213999E1-84BC-4380-B053-93DDF3595F51}" type="pres">
      <dgm:prSet presAssocID="{59F7108A-7A62-4221-B259-BACC50B38219}" presName="spaceRect" presStyleCnt="0"/>
      <dgm:spPr/>
    </dgm:pt>
    <dgm:pt modelId="{60D181D0-449F-4EBE-A889-1DEDE4832DC8}" type="pres">
      <dgm:prSet presAssocID="{59F7108A-7A62-4221-B259-BACC50B38219}" presName="parTx" presStyleLbl="revTx" presStyleIdx="0" presStyleCnt="3">
        <dgm:presLayoutVars>
          <dgm:chMax val="0"/>
          <dgm:chPref val="0"/>
        </dgm:presLayoutVars>
      </dgm:prSet>
      <dgm:spPr/>
    </dgm:pt>
    <dgm:pt modelId="{7A568F53-3B05-4060-A3E3-08D0A88B3AF7}" type="pres">
      <dgm:prSet presAssocID="{A3DA20ED-AF7A-42CA-8612-452F261EB2C3}" presName="sibTrans" presStyleCnt="0"/>
      <dgm:spPr/>
    </dgm:pt>
    <dgm:pt modelId="{7666EC08-0333-40AD-A17F-E345B8C24C23}" type="pres">
      <dgm:prSet presAssocID="{C59F5560-BE54-43B8-8EFA-751A7BC7DB9D}" presName="compNode" presStyleCnt="0"/>
      <dgm:spPr/>
    </dgm:pt>
    <dgm:pt modelId="{BE052D63-B448-486B-945F-57AE569F8A99}" type="pres">
      <dgm:prSet presAssocID="{C59F5560-BE54-43B8-8EFA-751A7BC7DB9D}" presName="bgRect" presStyleLbl="bgShp" presStyleIdx="1" presStyleCnt="3" custLinFactY="25043" custLinFactNeighborX="1957" custLinFactNeighborY="100000"/>
      <dgm:spPr/>
    </dgm:pt>
    <dgm:pt modelId="{E4ADCD44-54B9-4BBA-AC73-C01A6D2D5745}" type="pres">
      <dgm:prSet presAssocID="{C59F5560-BE54-43B8-8EFA-751A7BC7DB9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38EE592D-C35F-46B4-BEF9-7DE8FA6EB065}" type="pres">
      <dgm:prSet presAssocID="{C59F5560-BE54-43B8-8EFA-751A7BC7DB9D}" presName="spaceRect" presStyleCnt="0"/>
      <dgm:spPr/>
    </dgm:pt>
    <dgm:pt modelId="{8F62AA73-6667-4497-BF00-50215187CACE}" type="pres">
      <dgm:prSet presAssocID="{C59F5560-BE54-43B8-8EFA-751A7BC7DB9D}" presName="parTx" presStyleLbl="revTx" presStyleIdx="1" presStyleCnt="3">
        <dgm:presLayoutVars>
          <dgm:chMax val="0"/>
          <dgm:chPref val="0"/>
        </dgm:presLayoutVars>
      </dgm:prSet>
      <dgm:spPr/>
    </dgm:pt>
    <dgm:pt modelId="{A73F437D-61E3-4F72-AEFA-7C41AC7344E6}" type="pres">
      <dgm:prSet presAssocID="{52D1AE09-D113-4947-9673-85B6FB2300A8}" presName="sibTrans" presStyleCnt="0"/>
      <dgm:spPr/>
    </dgm:pt>
    <dgm:pt modelId="{82A2B205-C668-4369-BFE3-A61A48287D08}" type="pres">
      <dgm:prSet presAssocID="{1DC36E1E-B7A6-40C0-B05B-73D6396E039F}" presName="compNode" presStyleCnt="0"/>
      <dgm:spPr/>
    </dgm:pt>
    <dgm:pt modelId="{EFAE748C-C498-4A4D-92D0-1B34AB52F81A}" type="pres">
      <dgm:prSet presAssocID="{1DC36E1E-B7A6-40C0-B05B-73D6396E039F}" presName="bgRect" presStyleLbl="bgShp" presStyleIdx="2" presStyleCnt="3" custLinFactNeighborY="-20064"/>
      <dgm:spPr/>
    </dgm:pt>
    <dgm:pt modelId="{FD392E74-948A-4C2A-A7C7-3274A20AC360}" type="pres">
      <dgm:prSet presAssocID="{1DC36E1E-B7A6-40C0-B05B-73D6396E039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EBBCE08-3BEA-4383-B78D-FC899AC3CB16}" type="pres">
      <dgm:prSet presAssocID="{1DC36E1E-B7A6-40C0-B05B-73D6396E039F}" presName="spaceRect" presStyleCnt="0"/>
      <dgm:spPr/>
    </dgm:pt>
    <dgm:pt modelId="{EC2DA98C-B7AE-4E17-88F7-23B3E80FBA2E}" type="pres">
      <dgm:prSet presAssocID="{1DC36E1E-B7A6-40C0-B05B-73D6396E039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F007483-0F26-41D2-98C9-BD666A409501}" type="presOf" srcId="{C59F5560-BE54-43B8-8EFA-751A7BC7DB9D}" destId="{8F62AA73-6667-4497-BF00-50215187CACE}" srcOrd="0" destOrd="0" presId="urn:microsoft.com/office/officeart/2018/2/layout/IconVerticalSolidList"/>
    <dgm:cxn modelId="{7836D6A0-6D57-4B0D-8F3F-24E61AB6A1CE}" type="presOf" srcId="{59F7108A-7A62-4221-B259-BACC50B38219}" destId="{60D181D0-449F-4EBE-A889-1DEDE4832DC8}" srcOrd="0" destOrd="0" presId="urn:microsoft.com/office/officeart/2018/2/layout/IconVerticalSolidList"/>
    <dgm:cxn modelId="{D0CF6EAC-3996-4E7F-9B46-F60BBA446D4A}" srcId="{148F347B-1638-4D22-ABA9-61F1AB1B164C}" destId="{C59F5560-BE54-43B8-8EFA-751A7BC7DB9D}" srcOrd="1" destOrd="0" parTransId="{90692F49-275E-48F0-991F-E3C5642FFEA4}" sibTransId="{52D1AE09-D113-4947-9673-85B6FB2300A8}"/>
    <dgm:cxn modelId="{795976E7-D0FC-43D3-86D0-9F38D1657BDF}" srcId="{148F347B-1638-4D22-ABA9-61F1AB1B164C}" destId="{59F7108A-7A62-4221-B259-BACC50B38219}" srcOrd="0" destOrd="0" parTransId="{9055B261-D8EA-447E-BEAA-F0ADCEB7CBA9}" sibTransId="{A3DA20ED-AF7A-42CA-8612-452F261EB2C3}"/>
    <dgm:cxn modelId="{E0AD9DEC-458F-42F3-9BC8-407561109CE3}" type="presOf" srcId="{1DC36E1E-B7A6-40C0-B05B-73D6396E039F}" destId="{EC2DA98C-B7AE-4E17-88F7-23B3E80FBA2E}" srcOrd="0" destOrd="0" presId="urn:microsoft.com/office/officeart/2018/2/layout/IconVerticalSolidList"/>
    <dgm:cxn modelId="{E47622EE-AE10-43C1-A128-C432D4221B7C}" srcId="{148F347B-1638-4D22-ABA9-61F1AB1B164C}" destId="{1DC36E1E-B7A6-40C0-B05B-73D6396E039F}" srcOrd="2" destOrd="0" parTransId="{9B17D94D-3153-4FC9-92FC-CA80A699B2ED}" sibTransId="{B8D2F4AE-5BA8-4BBE-BBE4-DE368FDC57EB}"/>
    <dgm:cxn modelId="{D4DD8FF9-4CD3-48E6-8AD3-CE98B9BAB60D}" type="presOf" srcId="{148F347B-1638-4D22-ABA9-61F1AB1B164C}" destId="{E81EFB42-B175-4B67-B3C6-9E10669A6B91}" srcOrd="0" destOrd="0" presId="urn:microsoft.com/office/officeart/2018/2/layout/IconVerticalSolidList"/>
    <dgm:cxn modelId="{08C2AE5F-E77D-4EEE-B888-3F0543BB0974}" type="presParOf" srcId="{E81EFB42-B175-4B67-B3C6-9E10669A6B91}" destId="{88FE7000-6C4E-40E7-9F7B-399CCBA20485}" srcOrd="0" destOrd="0" presId="urn:microsoft.com/office/officeart/2018/2/layout/IconVerticalSolidList"/>
    <dgm:cxn modelId="{F36F5CE1-F124-4340-84E2-44B545487096}" type="presParOf" srcId="{88FE7000-6C4E-40E7-9F7B-399CCBA20485}" destId="{D262D055-E0E5-4BEE-87E2-22027C455DB3}" srcOrd="0" destOrd="0" presId="urn:microsoft.com/office/officeart/2018/2/layout/IconVerticalSolidList"/>
    <dgm:cxn modelId="{C73538FF-5AE0-40CE-99FD-19FDBB07C993}" type="presParOf" srcId="{88FE7000-6C4E-40E7-9F7B-399CCBA20485}" destId="{D96BB684-D449-4E26-8421-D9DB786A2F8D}" srcOrd="1" destOrd="0" presId="urn:microsoft.com/office/officeart/2018/2/layout/IconVerticalSolidList"/>
    <dgm:cxn modelId="{9F4E8CE1-DCC7-4EB7-ACB9-03C09A747607}" type="presParOf" srcId="{88FE7000-6C4E-40E7-9F7B-399CCBA20485}" destId="{213999E1-84BC-4380-B053-93DDF3595F51}" srcOrd="2" destOrd="0" presId="urn:microsoft.com/office/officeart/2018/2/layout/IconVerticalSolidList"/>
    <dgm:cxn modelId="{3B3A29BD-D9EA-458F-994E-95B3CCEE6193}" type="presParOf" srcId="{88FE7000-6C4E-40E7-9F7B-399CCBA20485}" destId="{60D181D0-449F-4EBE-A889-1DEDE4832DC8}" srcOrd="3" destOrd="0" presId="urn:microsoft.com/office/officeart/2018/2/layout/IconVerticalSolidList"/>
    <dgm:cxn modelId="{1F4EA09F-AECB-40E9-9B38-FFC91E0E0733}" type="presParOf" srcId="{E81EFB42-B175-4B67-B3C6-9E10669A6B91}" destId="{7A568F53-3B05-4060-A3E3-08D0A88B3AF7}" srcOrd="1" destOrd="0" presId="urn:microsoft.com/office/officeart/2018/2/layout/IconVerticalSolidList"/>
    <dgm:cxn modelId="{3CBFA820-52B7-41C5-A62C-C356C4B18D77}" type="presParOf" srcId="{E81EFB42-B175-4B67-B3C6-9E10669A6B91}" destId="{7666EC08-0333-40AD-A17F-E345B8C24C23}" srcOrd="2" destOrd="0" presId="urn:microsoft.com/office/officeart/2018/2/layout/IconVerticalSolidList"/>
    <dgm:cxn modelId="{7E4D885E-BCA0-471C-8A49-08C2A8D9CBDC}" type="presParOf" srcId="{7666EC08-0333-40AD-A17F-E345B8C24C23}" destId="{BE052D63-B448-486B-945F-57AE569F8A99}" srcOrd="0" destOrd="0" presId="urn:microsoft.com/office/officeart/2018/2/layout/IconVerticalSolidList"/>
    <dgm:cxn modelId="{C1EA0007-2ABD-44E8-875D-DE8FD645BF94}" type="presParOf" srcId="{7666EC08-0333-40AD-A17F-E345B8C24C23}" destId="{E4ADCD44-54B9-4BBA-AC73-C01A6D2D5745}" srcOrd="1" destOrd="0" presId="urn:microsoft.com/office/officeart/2018/2/layout/IconVerticalSolidList"/>
    <dgm:cxn modelId="{327EBAF8-65DC-487D-8E09-98A4C6E99502}" type="presParOf" srcId="{7666EC08-0333-40AD-A17F-E345B8C24C23}" destId="{38EE592D-C35F-46B4-BEF9-7DE8FA6EB065}" srcOrd="2" destOrd="0" presId="urn:microsoft.com/office/officeart/2018/2/layout/IconVerticalSolidList"/>
    <dgm:cxn modelId="{6864F75E-6BF6-4FB6-B2A2-AFEAF7903633}" type="presParOf" srcId="{7666EC08-0333-40AD-A17F-E345B8C24C23}" destId="{8F62AA73-6667-4497-BF00-50215187CACE}" srcOrd="3" destOrd="0" presId="urn:microsoft.com/office/officeart/2018/2/layout/IconVerticalSolidList"/>
    <dgm:cxn modelId="{ADB365FA-3AB0-4242-86F5-350AA07F9D80}" type="presParOf" srcId="{E81EFB42-B175-4B67-B3C6-9E10669A6B91}" destId="{A73F437D-61E3-4F72-AEFA-7C41AC7344E6}" srcOrd="3" destOrd="0" presId="urn:microsoft.com/office/officeart/2018/2/layout/IconVerticalSolidList"/>
    <dgm:cxn modelId="{114A51BF-658D-43CF-A1CE-7D1C8B09D419}" type="presParOf" srcId="{E81EFB42-B175-4B67-B3C6-9E10669A6B91}" destId="{82A2B205-C668-4369-BFE3-A61A48287D08}" srcOrd="4" destOrd="0" presId="urn:microsoft.com/office/officeart/2018/2/layout/IconVerticalSolidList"/>
    <dgm:cxn modelId="{66E4DB33-FB22-436F-9190-965B16CF8EFA}" type="presParOf" srcId="{82A2B205-C668-4369-BFE3-A61A48287D08}" destId="{EFAE748C-C498-4A4D-92D0-1B34AB52F81A}" srcOrd="0" destOrd="0" presId="urn:microsoft.com/office/officeart/2018/2/layout/IconVerticalSolidList"/>
    <dgm:cxn modelId="{4EECB8D3-20C4-4B36-8A1D-2B538DB770C2}" type="presParOf" srcId="{82A2B205-C668-4369-BFE3-A61A48287D08}" destId="{FD392E74-948A-4C2A-A7C7-3274A20AC360}" srcOrd="1" destOrd="0" presId="urn:microsoft.com/office/officeart/2018/2/layout/IconVerticalSolidList"/>
    <dgm:cxn modelId="{0BFABC2E-4D84-449B-8829-30C3A3833202}" type="presParOf" srcId="{82A2B205-C668-4369-BFE3-A61A48287D08}" destId="{0EBBCE08-3BEA-4383-B78D-FC899AC3CB16}" srcOrd="2" destOrd="0" presId="urn:microsoft.com/office/officeart/2018/2/layout/IconVerticalSolidList"/>
    <dgm:cxn modelId="{1170CC8D-72D4-40F4-979B-0695709381E5}" type="presParOf" srcId="{82A2B205-C668-4369-BFE3-A61A48287D08}" destId="{EC2DA98C-B7AE-4E17-88F7-23B3E80FBA2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7481ED-119D-4DC9-BC11-5AC4B5477CD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53EC5B5-FA60-45A0-94C1-04B4BC7AF05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Key Informant Interviews</a:t>
          </a:r>
        </a:p>
      </dgm:t>
    </dgm:pt>
    <dgm:pt modelId="{35622D17-D647-4B32-ACD8-BB185A8B6428}" type="parTrans" cxnId="{43395D24-1234-4802-A99F-0221235D0E46}">
      <dgm:prSet/>
      <dgm:spPr/>
      <dgm:t>
        <a:bodyPr/>
        <a:lstStyle/>
        <a:p>
          <a:endParaRPr lang="en-US"/>
        </a:p>
      </dgm:t>
    </dgm:pt>
    <dgm:pt modelId="{E87FEEF1-0CDE-4F44-A065-F0997CB71901}" type="sibTrans" cxnId="{43395D24-1234-4802-A99F-0221235D0E46}">
      <dgm:prSet/>
      <dgm:spPr/>
      <dgm:t>
        <a:bodyPr/>
        <a:lstStyle/>
        <a:p>
          <a:endParaRPr lang="en-US"/>
        </a:p>
      </dgm:t>
    </dgm:pt>
    <dgm:pt modelId="{1BD75C86-FD17-4831-9997-BC2F3FCDE4D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Domain listening sessions</a:t>
          </a:r>
        </a:p>
      </dgm:t>
    </dgm:pt>
    <dgm:pt modelId="{664715C3-E42E-4F8B-953A-461880E31B8D}" type="parTrans" cxnId="{F93D15E2-2B0A-4098-A1DF-D3082E61FD74}">
      <dgm:prSet/>
      <dgm:spPr/>
      <dgm:t>
        <a:bodyPr/>
        <a:lstStyle/>
        <a:p>
          <a:endParaRPr lang="en-US"/>
        </a:p>
      </dgm:t>
    </dgm:pt>
    <dgm:pt modelId="{FCD720F3-D9FC-4D7E-9AE1-DE3FC2237025}" type="sibTrans" cxnId="{F93D15E2-2B0A-4098-A1DF-D3082E61FD74}">
      <dgm:prSet/>
      <dgm:spPr/>
      <dgm:t>
        <a:bodyPr/>
        <a:lstStyle/>
        <a:p>
          <a:endParaRPr lang="en-US"/>
        </a:p>
      </dgm:t>
    </dgm:pt>
    <dgm:pt modelId="{BAF78F32-3F67-4EC2-8F18-B9F72F418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Data analysis</a:t>
          </a:r>
        </a:p>
      </dgm:t>
    </dgm:pt>
    <dgm:pt modelId="{1D492CEA-49E6-43BB-9B10-410D79BD6A32}" type="parTrans" cxnId="{8475AC81-1BFF-4792-BE6A-2CF6D8A2CED4}">
      <dgm:prSet/>
      <dgm:spPr/>
      <dgm:t>
        <a:bodyPr/>
        <a:lstStyle/>
        <a:p>
          <a:endParaRPr lang="en-US"/>
        </a:p>
      </dgm:t>
    </dgm:pt>
    <dgm:pt modelId="{03FD5B57-73CE-4B43-B6FE-E532D9DFD8B7}" type="sibTrans" cxnId="{8475AC81-1BFF-4792-BE6A-2CF6D8A2CED4}">
      <dgm:prSet/>
      <dgm:spPr/>
      <dgm:t>
        <a:bodyPr/>
        <a:lstStyle/>
        <a:p>
          <a:endParaRPr lang="en-US"/>
        </a:p>
      </dgm:t>
    </dgm:pt>
    <dgm:pt modelId="{36514ABD-9D8B-46D9-983A-51945852AB6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Survey</a:t>
          </a:r>
        </a:p>
      </dgm:t>
    </dgm:pt>
    <dgm:pt modelId="{D2A80AB4-F77B-4540-9163-3C47822DF3B3}" type="parTrans" cxnId="{750279BA-5647-411F-A900-B99D7D86528E}">
      <dgm:prSet/>
      <dgm:spPr/>
      <dgm:t>
        <a:bodyPr/>
        <a:lstStyle/>
        <a:p>
          <a:endParaRPr lang="en-US"/>
        </a:p>
      </dgm:t>
    </dgm:pt>
    <dgm:pt modelId="{8A2E548A-F383-48CA-A13E-948DEE4F4FA3}" type="sibTrans" cxnId="{750279BA-5647-411F-A900-B99D7D86528E}">
      <dgm:prSet/>
      <dgm:spPr/>
      <dgm:t>
        <a:bodyPr/>
        <a:lstStyle/>
        <a:p>
          <a:endParaRPr lang="en-US"/>
        </a:p>
      </dgm:t>
    </dgm:pt>
    <dgm:pt modelId="{67FC214B-DEF0-4AB1-AE66-45B67C051E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Input forums</a:t>
          </a:r>
        </a:p>
      </dgm:t>
    </dgm:pt>
    <dgm:pt modelId="{3D88149C-516D-42E4-9967-753CE9B29AC7}" type="parTrans" cxnId="{3F35422B-38A6-4E91-BF39-74CCA92EDA06}">
      <dgm:prSet/>
      <dgm:spPr/>
      <dgm:t>
        <a:bodyPr/>
        <a:lstStyle/>
        <a:p>
          <a:endParaRPr lang="en-US"/>
        </a:p>
      </dgm:t>
    </dgm:pt>
    <dgm:pt modelId="{BB68D8EC-B73C-4062-835B-D21F8FD3D3D7}" type="sibTrans" cxnId="{3F35422B-38A6-4E91-BF39-74CCA92EDA06}">
      <dgm:prSet/>
      <dgm:spPr/>
      <dgm:t>
        <a:bodyPr/>
        <a:lstStyle/>
        <a:p>
          <a:endParaRPr lang="en-US"/>
        </a:p>
      </dgm:t>
    </dgm:pt>
    <dgm:pt modelId="{951E5E2E-70D0-49FB-8526-92E43F6E8341}" type="pres">
      <dgm:prSet presAssocID="{497481ED-119D-4DC9-BC11-5AC4B5477CD0}" presName="root" presStyleCnt="0">
        <dgm:presLayoutVars>
          <dgm:dir/>
          <dgm:resizeHandles val="exact"/>
        </dgm:presLayoutVars>
      </dgm:prSet>
      <dgm:spPr/>
    </dgm:pt>
    <dgm:pt modelId="{2423133F-32FE-4787-974A-9A7F43EED0C6}" type="pres">
      <dgm:prSet presAssocID="{653EC5B5-FA60-45A0-94C1-04B4BC7AF05E}" presName="compNode" presStyleCnt="0"/>
      <dgm:spPr/>
    </dgm:pt>
    <dgm:pt modelId="{581D76CE-ABB0-40F7-9E30-EC9DBC1EF27D}" type="pres">
      <dgm:prSet presAssocID="{653EC5B5-FA60-45A0-94C1-04B4BC7AF05E}" presName="bgRect" presStyleLbl="bgShp" presStyleIdx="0" presStyleCnt="5"/>
      <dgm:spPr>
        <a:solidFill>
          <a:schemeClr val="tx2">
            <a:lumMod val="60000"/>
            <a:lumOff val="40000"/>
          </a:schemeClr>
        </a:solidFill>
      </dgm:spPr>
    </dgm:pt>
    <dgm:pt modelId="{C90E65E4-273A-4CE7-A269-531B1B47B586}" type="pres">
      <dgm:prSet presAssocID="{653EC5B5-FA60-45A0-94C1-04B4BC7AF05E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ECCF888D-FA31-483F-BD3A-0041AE9DB862}" type="pres">
      <dgm:prSet presAssocID="{653EC5B5-FA60-45A0-94C1-04B4BC7AF05E}" presName="spaceRect" presStyleCnt="0"/>
      <dgm:spPr/>
    </dgm:pt>
    <dgm:pt modelId="{54D4571A-9570-491B-9AEF-1ABB766E2680}" type="pres">
      <dgm:prSet presAssocID="{653EC5B5-FA60-45A0-94C1-04B4BC7AF05E}" presName="parTx" presStyleLbl="revTx" presStyleIdx="0" presStyleCnt="5">
        <dgm:presLayoutVars>
          <dgm:chMax val="0"/>
          <dgm:chPref val="0"/>
        </dgm:presLayoutVars>
      </dgm:prSet>
      <dgm:spPr/>
    </dgm:pt>
    <dgm:pt modelId="{1B9287CF-9B70-4A53-AE2C-524E1F8F99F2}" type="pres">
      <dgm:prSet presAssocID="{E87FEEF1-0CDE-4F44-A065-F0997CB71901}" presName="sibTrans" presStyleCnt="0"/>
      <dgm:spPr/>
    </dgm:pt>
    <dgm:pt modelId="{9FCBD006-8ACD-4192-A504-74575F7A954F}" type="pres">
      <dgm:prSet presAssocID="{36514ABD-9D8B-46D9-983A-51945852AB62}" presName="compNode" presStyleCnt="0"/>
      <dgm:spPr/>
    </dgm:pt>
    <dgm:pt modelId="{994E30F9-7F80-4C8A-859C-71831074645C}" type="pres">
      <dgm:prSet presAssocID="{36514ABD-9D8B-46D9-983A-51945852AB62}" presName="bgRect" presStyleLbl="bgShp" presStyleIdx="1" presStyleCnt="5"/>
      <dgm:spPr/>
    </dgm:pt>
    <dgm:pt modelId="{BE79089F-1EFA-4BAF-BF2E-0EEEB3FB0760}" type="pres">
      <dgm:prSet presAssocID="{36514ABD-9D8B-46D9-983A-51945852AB6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59AE85A6-220D-4705-973E-533E54570A88}" type="pres">
      <dgm:prSet presAssocID="{36514ABD-9D8B-46D9-983A-51945852AB62}" presName="spaceRect" presStyleCnt="0"/>
      <dgm:spPr/>
    </dgm:pt>
    <dgm:pt modelId="{9C334517-4378-4C09-AC90-FE4655FCAA97}" type="pres">
      <dgm:prSet presAssocID="{36514ABD-9D8B-46D9-983A-51945852AB62}" presName="parTx" presStyleLbl="revTx" presStyleIdx="1" presStyleCnt="5">
        <dgm:presLayoutVars>
          <dgm:chMax val="0"/>
          <dgm:chPref val="0"/>
        </dgm:presLayoutVars>
      </dgm:prSet>
      <dgm:spPr/>
    </dgm:pt>
    <dgm:pt modelId="{337EF2CF-960A-4308-A555-3998089ADAF7}" type="pres">
      <dgm:prSet presAssocID="{8A2E548A-F383-48CA-A13E-948DEE4F4FA3}" presName="sibTrans" presStyleCnt="0"/>
      <dgm:spPr/>
    </dgm:pt>
    <dgm:pt modelId="{0E83101F-9CA1-4FF7-8792-0179EF71251A}" type="pres">
      <dgm:prSet presAssocID="{1BD75C86-FD17-4831-9997-BC2F3FCDE4D9}" presName="compNode" presStyleCnt="0"/>
      <dgm:spPr/>
    </dgm:pt>
    <dgm:pt modelId="{AA7A50FE-D0F2-4241-B4FF-BDBAAC75F644}" type="pres">
      <dgm:prSet presAssocID="{1BD75C86-FD17-4831-9997-BC2F3FCDE4D9}" presName="bgRect" presStyleLbl="bgShp" presStyleIdx="2" presStyleCnt="5"/>
      <dgm:spPr/>
    </dgm:pt>
    <dgm:pt modelId="{70622D93-5D7A-4C1C-9A59-06B52B4F775C}" type="pres">
      <dgm:prSet presAssocID="{1BD75C86-FD17-4831-9997-BC2F3FCDE4D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CB1624D6-BF78-47B7-AA4A-8F4863C28B4F}" type="pres">
      <dgm:prSet presAssocID="{1BD75C86-FD17-4831-9997-BC2F3FCDE4D9}" presName="spaceRect" presStyleCnt="0"/>
      <dgm:spPr/>
    </dgm:pt>
    <dgm:pt modelId="{633D5D42-CA65-4A41-92F5-8A565DA97EFC}" type="pres">
      <dgm:prSet presAssocID="{1BD75C86-FD17-4831-9997-BC2F3FCDE4D9}" presName="parTx" presStyleLbl="revTx" presStyleIdx="2" presStyleCnt="5">
        <dgm:presLayoutVars>
          <dgm:chMax val="0"/>
          <dgm:chPref val="0"/>
        </dgm:presLayoutVars>
      </dgm:prSet>
      <dgm:spPr/>
    </dgm:pt>
    <dgm:pt modelId="{6DF146EE-E53A-459D-B2EC-6D9E04B74509}" type="pres">
      <dgm:prSet presAssocID="{FCD720F3-D9FC-4D7E-9AE1-DE3FC2237025}" presName="sibTrans" presStyleCnt="0"/>
      <dgm:spPr/>
    </dgm:pt>
    <dgm:pt modelId="{A53C2934-879C-434E-8D50-9C8A860F0D15}" type="pres">
      <dgm:prSet presAssocID="{67FC214B-DEF0-4AB1-AE66-45B67C051ECE}" presName="compNode" presStyleCnt="0"/>
      <dgm:spPr/>
    </dgm:pt>
    <dgm:pt modelId="{1E79B780-861C-44DF-A0B1-C57F62B338D2}" type="pres">
      <dgm:prSet presAssocID="{67FC214B-DEF0-4AB1-AE66-45B67C051ECE}" presName="bgRect" presStyleLbl="bgShp" presStyleIdx="3" presStyleCnt="5"/>
      <dgm:spPr/>
    </dgm:pt>
    <dgm:pt modelId="{0D683FFD-F6A8-4274-BF10-BD886A5799D4}" type="pres">
      <dgm:prSet presAssocID="{67FC214B-DEF0-4AB1-AE66-45B67C051EC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2630CA07-E6FC-477F-B24F-1428E4E8AC3E}" type="pres">
      <dgm:prSet presAssocID="{67FC214B-DEF0-4AB1-AE66-45B67C051ECE}" presName="spaceRect" presStyleCnt="0"/>
      <dgm:spPr/>
    </dgm:pt>
    <dgm:pt modelId="{63D89387-4EE9-4C09-AF29-38B66E20E892}" type="pres">
      <dgm:prSet presAssocID="{67FC214B-DEF0-4AB1-AE66-45B67C051ECE}" presName="parTx" presStyleLbl="revTx" presStyleIdx="3" presStyleCnt="5">
        <dgm:presLayoutVars>
          <dgm:chMax val="0"/>
          <dgm:chPref val="0"/>
        </dgm:presLayoutVars>
      </dgm:prSet>
      <dgm:spPr/>
    </dgm:pt>
    <dgm:pt modelId="{E61EADF0-F707-4B77-8430-4C35D1B9C5A2}" type="pres">
      <dgm:prSet presAssocID="{BB68D8EC-B73C-4062-835B-D21F8FD3D3D7}" presName="sibTrans" presStyleCnt="0"/>
      <dgm:spPr/>
    </dgm:pt>
    <dgm:pt modelId="{19B36B6A-9E3B-47FE-9873-98F021EAF3E7}" type="pres">
      <dgm:prSet presAssocID="{BAF78F32-3F67-4EC2-8F18-B9F72F4182CA}" presName="compNode" presStyleCnt="0"/>
      <dgm:spPr/>
    </dgm:pt>
    <dgm:pt modelId="{DB0876F3-68FE-417A-8DE1-06432B949E8C}" type="pres">
      <dgm:prSet presAssocID="{BAF78F32-3F67-4EC2-8F18-B9F72F4182CA}" presName="bgRect" presStyleLbl="bgShp" presStyleIdx="4" presStyleCnt="5"/>
      <dgm:spPr/>
    </dgm:pt>
    <dgm:pt modelId="{ADA04160-AA05-45CA-BAD4-508682FF0554}" type="pres">
      <dgm:prSet presAssocID="{BAF78F32-3F67-4EC2-8F18-B9F72F4182C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03F5652E-1909-4D4B-890E-390BE33365ED}" type="pres">
      <dgm:prSet presAssocID="{BAF78F32-3F67-4EC2-8F18-B9F72F4182CA}" presName="spaceRect" presStyleCnt="0"/>
      <dgm:spPr/>
    </dgm:pt>
    <dgm:pt modelId="{82D921ED-DFA3-4ECF-A917-E69B23A75013}" type="pres">
      <dgm:prSet presAssocID="{BAF78F32-3F67-4EC2-8F18-B9F72F4182C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43395D24-1234-4802-A99F-0221235D0E46}" srcId="{497481ED-119D-4DC9-BC11-5AC4B5477CD0}" destId="{653EC5B5-FA60-45A0-94C1-04B4BC7AF05E}" srcOrd="0" destOrd="0" parTransId="{35622D17-D647-4B32-ACD8-BB185A8B6428}" sibTransId="{E87FEEF1-0CDE-4F44-A065-F0997CB71901}"/>
    <dgm:cxn modelId="{28A03929-CC3D-4027-BEB9-6B3F4F0397F1}" type="presOf" srcId="{67FC214B-DEF0-4AB1-AE66-45B67C051ECE}" destId="{63D89387-4EE9-4C09-AF29-38B66E20E892}" srcOrd="0" destOrd="0" presId="urn:microsoft.com/office/officeart/2018/2/layout/IconVerticalSolidList"/>
    <dgm:cxn modelId="{3F35422B-38A6-4E91-BF39-74CCA92EDA06}" srcId="{497481ED-119D-4DC9-BC11-5AC4B5477CD0}" destId="{67FC214B-DEF0-4AB1-AE66-45B67C051ECE}" srcOrd="3" destOrd="0" parTransId="{3D88149C-516D-42E4-9967-753CE9B29AC7}" sibTransId="{BB68D8EC-B73C-4062-835B-D21F8FD3D3D7}"/>
    <dgm:cxn modelId="{7C9D5053-910D-4B14-BDC5-0447853FED3D}" type="presOf" srcId="{1BD75C86-FD17-4831-9997-BC2F3FCDE4D9}" destId="{633D5D42-CA65-4A41-92F5-8A565DA97EFC}" srcOrd="0" destOrd="0" presId="urn:microsoft.com/office/officeart/2018/2/layout/IconVerticalSolidList"/>
    <dgm:cxn modelId="{8475AC81-1BFF-4792-BE6A-2CF6D8A2CED4}" srcId="{497481ED-119D-4DC9-BC11-5AC4B5477CD0}" destId="{BAF78F32-3F67-4EC2-8F18-B9F72F4182CA}" srcOrd="4" destOrd="0" parTransId="{1D492CEA-49E6-43BB-9B10-410D79BD6A32}" sibTransId="{03FD5B57-73CE-4B43-B6FE-E532D9DFD8B7}"/>
    <dgm:cxn modelId="{C16260AC-D3CE-45C7-9386-8FCF5B4CEA41}" type="presOf" srcId="{36514ABD-9D8B-46D9-983A-51945852AB62}" destId="{9C334517-4378-4C09-AC90-FE4655FCAA97}" srcOrd="0" destOrd="0" presId="urn:microsoft.com/office/officeart/2018/2/layout/IconVerticalSolidList"/>
    <dgm:cxn modelId="{2E1592B8-2F74-4DD2-AF5A-648C0CEF20E6}" type="presOf" srcId="{653EC5B5-FA60-45A0-94C1-04B4BC7AF05E}" destId="{54D4571A-9570-491B-9AEF-1ABB766E2680}" srcOrd="0" destOrd="0" presId="urn:microsoft.com/office/officeart/2018/2/layout/IconVerticalSolidList"/>
    <dgm:cxn modelId="{750279BA-5647-411F-A900-B99D7D86528E}" srcId="{497481ED-119D-4DC9-BC11-5AC4B5477CD0}" destId="{36514ABD-9D8B-46D9-983A-51945852AB62}" srcOrd="1" destOrd="0" parTransId="{D2A80AB4-F77B-4540-9163-3C47822DF3B3}" sibTransId="{8A2E548A-F383-48CA-A13E-948DEE4F4FA3}"/>
    <dgm:cxn modelId="{56EDD3D0-02F3-4128-B447-73EA5C3D14F1}" type="presOf" srcId="{BAF78F32-3F67-4EC2-8F18-B9F72F4182CA}" destId="{82D921ED-DFA3-4ECF-A917-E69B23A75013}" srcOrd="0" destOrd="0" presId="urn:microsoft.com/office/officeart/2018/2/layout/IconVerticalSolidList"/>
    <dgm:cxn modelId="{F93D15E2-2B0A-4098-A1DF-D3082E61FD74}" srcId="{497481ED-119D-4DC9-BC11-5AC4B5477CD0}" destId="{1BD75C86-FD17-4831-9997-BC2F3FCDE4D9}" srcOrd="2" destOrd="0" parTransId="{664715C3-E42E-4F8B-953A-461880E31B8D}" sibTransId="{FCD720F3-D9FC-4D7E-9AE1-DE3FC2237025}"/>
    <dgm:cxn modelId="{147ACAFB-441B-4973-BF0E-51BB8C330F74}" type="presOf" srcId="{497481ED-119D-4DC9-BC11-5AC4B5477CD0}" destId="{951E5E2E-70D0-49FB-8526-92E43F6E8341}" srcOrd="0" destOrd="0" presId="urn:microsoft.com/office/officeart/2018/2/layout/IconVerticalSolidList"/>
    <dgm:cxn modelId="{4842B215-48B2-4140-A80D-F49774BBFA90}" type="presParOf" srcId="{951E5E2E-70D0-49FB-8526-92E43F6E8341}" destId="{2423133F-32FE-4787-974A-9A7F43EED0C6}" srcOrd="0" destOrd="0" presId="urn:microsoft.com/office/officeart/2018/2/layout/IconVerticalSolidList"/>
    <dgm:cxn modelId="{8DC93268-43D9-4522-865D-A326F25A4D8D}" type="presParOf" srcId="{2423133F-32FE-4787-974A-9A7F43EED0C6}" destId="{581D76CE-ABB0-40F7-9E30-EC9DBC1EF27D}" srcOrd="0" destOrd="0" presId="urn:microsoft.com/office/officeart/2018/2/layout/IconVerticalSolidList"/>
    <dgm:cxn modelId="{1DA52DB1-0DE6-4CC1-85F6-F1C5FCBE57DE}" type="presParOf" srcId="{2423133F-32FE-4787-974A-9A7F43EED0C6}" destId="{C90E65E4-273A-4CE7-A269-531B1B47B586}" srcOrd="1" destOrd="0" presId="urn:microsoft.com/office/officeart/2018/2/layout/IconVerticalSolidList"/>
    <dgm:cxn modelId="{C747F76B-795A-4729-942B-6E235CEC0BD4}" type="presParOf" srcId="{2423133F-32FE-4787-974A-9A7F43EED0C6}" destId="{ECCF888D-FA31-483F-BD3A-0041AE9DB862}" srcOrd="2" destOrd="0" presId="urn:microsoft.com/office/officeart/2018/2/layout/IconVerticalSolidList"/>
    <dgm:cxn modelId="{046E813B-AB6D-402C-9387-6B7C18A691F4}" type="presParOf" srcId="{2423133F-32FE-4787-974A-9A7F43EED0C6}" destId="{54D4571A-9570-491B-9AEF-1ABB766E2680}" srcOrd="3" destOrd="0" presId="urn:microsoft.com/office/officeart/2018/2/layout/IconVerticalSolidList"/>
    <dgm:cxn modelId="{D3755BC5-C746-4AED-9753-C7567ADDB023}" type="presParOf" srcId="{951E5E2E-70D0-49FB-8526-92E43F6E8341}" destId="{1B9287CF-9B70-4A53-AE2C-524E1F8F99F2}" srcOrd="1" destOrd="0" presId="urn:microsoft.com/office/officeart/2018/2/layout/IconVerticalSolidList"/>
    <dgm:cxn modelId="{36AD9C49-1B49-412E-ABCC-56323233C2A4}" type="presParOf" srcId="{951E5E2E-70D0-49FB-8526-92E43F6E8341}" destId="{9FCBD006-8ACD-4192-A504-74575F7A954F}" srcOrd="2" destOrd="0" presId="urn:microsoft.com/office/officeart/2018/2/layout/IconVerticalSolidList"/>
    <dgm:cxn modelId="{F01CA64D-2B9A-4F9C-8A1A-4C7C4FF78B2A}" type="presParOf" srcId="{9FCBD006-8ACD-4192-A504-74575F7A954F}" destId="{994E30F9-7F80-4C8A-859C-71831074645C}" srcOrd="0" destOrd="0" presId="urn:microsoft.com/office/officeart/2018/2/layout/IconVerticalSolidList"/>
    <dgm:cxn modelId="{D1A0D600-D18D-4FAE-921F-F52FB3E17B0A}" type="presParOf" srcId="{9FCBD006-8ACD-4192-A504-74575F7A954F}" destId="{BE79089F-1EFA-4BAF-BF2E-0EEEB3FB0760}" srcOrd="1" destOrd="0" presId="urn:microsoft.com/office/officeart/2018/2/layout/IconVerticalSolidList"/>
    <dgm:cxn modelId="{D362D507-AD89-403F-B06B-8B879BDC4BFD}" type="presParOf" srcId="{9FCBD006-8ACD-4192-A504-74575F7A954F}" destId="{59AE85A6-220D-4705-973E-533E54570A88}" srcOrd="2" destOrd="0" presId="urn:microsoft.com/office/officeart/2018/2/layout/IconVerticalSolidList"/>
    <dgm:cxn modelId="{8D5B7D62-1597-49F7-9E4E-388597AC9D1A}" type="presParOf" srcId="{9FCBD006-8ACD-4192-A504-74575F7A954F}" destId="{9C334517-4378-4C09-AC90-FE4655FCAA97}" srcOrd="3" destOrd="0" presId="urn:microsoft.com/office/officeart/2018/2/layout/IconVerticalSolidList"/>
    <dgm:cxn modelId="{D700DFCF-4AD1-4FF1-80BF-D69F7998039E}" type="presParOf" srcId="{951E5E2E-70D0-49FB-8526-92E43F6E8341}" destId="{337EF2CF-960A-4308-A555-3998089ADAF7}" srcOrd="3" destOrd="0" presId="urn:microsoft.com/office/officeart/2018/2/layout/IconVerticalSolidList"/>
    <dgm:cxn modelId="{D538F664-1CE6-404A-AFA0-2A03FE0F1EB5}" type="presParOf" srcId="{951E5E2E-70D0-49FB-8526-92E43F6E8341}" destId="{0E83101F-9CA1-4FF7-8792-0179EF71251A}" srcOrd="4" destOrd="0" presId="urn:microsoft.com/office/officeart/2018/2/layout/IconVerticalSolidList"/>
    <dgm:cxn modelId="{EC1DC96B-6280-4FE9-8F00-B6ED7DC35D26}" type="presParOf" srcId="{0E83101F-9CA1-4FF7-8792-0179EF71251A}" destId="{AA7A50FE-D0F2-4241-B4FF-BDBAAC75F644}" srcOrd="0" destOrd="0" presId="urn:microsoft.com/office/officeart/2018/2/layout/IconVerticalSolidList"/>
    <dgm:cxn modelId="{73A80583-6965-4091-8C14-20F6F1D9D072}" type="presParOf" srcId="{0E83101F-9CA1-4FF7-8792-0179EF71251A}" destId="{70622D93-5D7A-4C1C-9A59-06B52B4F775C}" srcOrd="1" destOrd="0" presId="urn:microsoft.com/office/officeart/2018/2/layout/IconVerticalSolidList"/>
    <dgm:cxn modelId="{3A5954D8-D59F-4CA2-A9D0-E65E41037025}" type="presParOf" srcId="{0E83101F-9CA1-4FF7-8792-0179EF71251A}" destId="{CB1624D6-BF78-47B7-AA4A-8F4863C28B4F}" srcOrd="2" destOrd="0" presId="urn:microsoft.com/office/officeart/2018/2/layout/IconVerticalSolidList"/>
    <dgm:cxn modelId="{EF3312D6-E830-4078-B95F-D5BBC1170579}" type="presParOf" srcId="{0E83101F-9CA1-4FF7-8792-0179EF71251A}" destId="{633D5D42-CA65-4A41-92F5-8A565DA97EFC}" srcOrd="3" destOrd="0" presId="urn:microsoft.com/office/officeart/2018/2/layout/IconVerticalSolidList"/>
    <dgm:cxn modelId="{6B169B98-73CD-4DAB-AFA9-02D2D79F47B1}" type="presParOf" srcId="{951E5E2E-70D0-49FB-8526-92E43F6E8341}" destId="{6DF146EE-E53A-459D-B2EC-6D9E04B74509}" srcOrd="5" destOrd="0" presId="urn:microsoft.com/office/officeart/2018/2/layout/IconVerticalSolidList"/>
    <dgm:cxn modelId="{025D5F31-13DA-44A5-913E-6C58F7806BCB}" type="presParOf" srcId="{951E5E2E-70D0-49FB-8526-92E43F6E8341}" destId="{A53C2934-879C-434E-8D50-9C8A860F0D15}" srcOrd="6" destOrd="0" presId="urn:microsoft.com/office/officeart/2018/2/layout/IconVerticalSolidList"/>
    <dgm:cxn modelId="{F0489D1C-12FC-4D4A-8AC0-C4D8A45491AA}" type="presParOf" srcId="{A53C2934-879C-434E-8D50-9C8A860F0D15}" destId="{1E79B780-861C-44DF-A0B1-C57F62B338D2}" srcOrd="0" destOrd="0" presId="urn:microsoft.com/office/officeart/2018/2/layout/IconVerticalSolidList"/>
    <dgm:cxn modelId="{34FB010E-CAE9-4493-B350-A59A514C3649}" type="presParOf" srcId="{A53C2934-879C-434E-8D50-9C8A860F0D15}" destId="{0D683FFD-F6A8-4274-BF10-BD886A5799D4}" srcOrd="1" destOrd="0" presId="urn:microsoft.com/office/officeart/2018/2/layout/IconVerticalSolidList"/>
    <dgm:cxn modelId="{DCA13963-E3B7-483D-A781-10BBC72227A9}" type="presParOf" srcId="{A53C2934-879C-434E-8D50-9C8A860F0D15}" destId="{2630CA07-E6FC-477F-B24F-1428E4E8AC3E}" srcOrd="2" destOrd="0" presId="urn:microsoft.com/office/officeart/2018/2/layout/IconVerticalSolidList"/>
    <dgm:cxn modelId="{E9FEFD37-6D89-4A47-B354-EF97D15D34DD}" type="presParOf" srcId="{A53C2934-879C-434E-8D50-9C8A860F0D15}" destId="{63D89387-4EE9-4C09-AF29-38B66E20E892}" srcOrd="3" destOrd="0" presId="urn:microsoft.com/office/officeart/2018/2/layout/IconVerticalSolidList"/>
    <dgm:cxn modelId="{4FEBD8F1-596C-4383-99E2-F66531E05B07}" type="presParOf" srcId="{951E5E2E-70D0-49FB-8526-92E43F6E8341}" destId="{E61EADF0-F707-4B77-8430-4C35D1B9C5A2}" srcOrd="7" destOrd="0" presId="urn:microsoft.com/office/officeart/2018/2/layout/IconVerticalSolidList"/>
    <dgm:cxn modelId="{A2BBD9CB-BE67-49FC-8885-7FEB2E0A0413}" type="presParOf" srcId="{951E5E2E-70D0-49FB-8526-92E43F6E8341}" destId="{19B36B6A-9E3B-47FE-9873-98F021EAF3E7}" srcOrd="8" destOrd="0" presId="urn:microsoft.com/office/officeart/2018/2/layout/IconVerticalSolidList"/>
    <dgm:cxn modelId="{66693160-F79C-4561-887E-049AC9164A27}" type="presParOf" srcId="{19B36B6A-9E3B-47FE-9873-98F021EAF3E7}" destId="{DB0876F3-68FE-417A-8DE1-06432B949E8C}" srcOrd="0" destOrd="0" presId="urn:microsoft.com/office/officeart/2018/2/layout/IconVerticalSolidList"/>
    <dgm:cxn modelId="{83304AD5-CF60-40C1-8523-5ECEDFE6AC6D}" type="presParOf" srcId="{19B36B6A-9E3B-47FE-9873-98F021EAF3E7}" destId="{ADA04160-AA05-45CA-BAD4-508682FF0554}" srcOrd="1" destOrd="0" presId="urn:microsoft.com/office/officeart/2018/2/layout/IconVerticalSolidList"/>
    <dgm:cxn modelId="{BC0A9E31-EC56-4198-845F-9D7C74C5C2B2}" type="presParOf" srcId="{19B36B6A-9E3B-47FE-9873-98F021EAF3E7}" destId="{03F5652E-1909-4D4B-890E-390BE33365ED}" srcOrd="2" destOrd="0" presId="urn:microsoft.com/office/officeart/2018/2/layout/IconVerticalSolidList"/>
    <dgm:cxn modelId="{89B2812F-8D24-40F6-9197-217AF071FA0A}" type="presParOf" srcId="{19B36B6A-9E3B-47FE-9873-98F021EAF3E7}" destId="{82D921ED-DFA3-4ECF-A917-E69B23A7501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10F49-C920-4CC7-9122-469F6EF50195}">
      <dsp:nvSpPr>
        <dsp:cNvPr id="0" name=""/>
        <dsp:cNvSpPr/>
      </dsp:nvSpPr>
      <dsp:spPr>
        <a:xfrm>
          <a:off x="2577789" y="1188461"/>
          <a:ext cx="561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113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843562" y="1231223"/>
        <a:ext cx="29586" cy="5917"/>
      </dsp:txXfrm>
    </dsp:sp>
    <dsp:sp modelId="{6EC41F9F-BA51-4B23-A066-A1BD3D286038}">
      <dsp:nvSpPr>
        <dsp:cNvPr id="0" name=""/>
        <dsp:cNvSpPr/>
      </dsp:nvSpPr>
      <dsp:spPr>
        <a:xfrm>
          <a:off x="6834" y="462355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Maternal and Child Health Block Grant </a:t>
          </a:r>
        </a:p>
      </dsp:txBody>
      <dsp:txXfrm>
        <a:off x="6834" y="462355"/>
        <a:ext cx="2572754" cy="1543652"/>
      </dsp:txXfrm>
    </dsp:sp>
    <dsp:sp modelId="{BBDC4A61-CE30-4B98-89A8-07E3D5293B35}">
      <dsp:nvSpPr>
        <dsp:cNvPr id="0" name=""/>
        <dsp:cNvSpPr/>
      </dsp:nvSpPr>
      <dsp:spPr>
        <a:xfrm>
          <a:off x="5742277" y="1188461"/>
          <a:ext cx="561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113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6008050" y="1231223"/>
        <a:ext cx="29586" cy="5917"/>
      </dsp:txXfrm>
    </dsp:sp>
    <dsp:sp modelId="{35491B1D-17FE-40E4-8D3D-2AD49C46AA0C}">
      <dsp:nvSpPr>
        <dsp:cNvPr id="0" name=""/>
        <dsp:cNvSpPr/>
      </dsp:nvSpPr>
      <dsp:spPr>
        <a:xfrm>
          <a:off x="3171322" y="462355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Title V of the Social Security Act of 1935</a:t>
          </a:r>
        </a:p>
      </dsp:txBody>
      <dsp:txXfrm>
        <a:off x="3171322" y="462355"/>
        <a:ext cx="2572754" cy="1543652"/>
      </dsp:txXfrm>
    </dsp:sp>
    <dsp:sp modelId="{A91A7B7D-6378-485E-BDA5-AEA0F8458900}">
      <dsp:nvSpPr>
        <dsp:cNvPr id="0" name=""/>
        <dsp:cNvSpPr/>
      </dsp:nvSpPr>
      <dsp:spPr>
        <a:xfrm>
          <a:off x="1293211" y="2004208"/>
          <a:ext cx="6328976" cy="561133"/>
        </a:xfrm>
        <a:custGeom>
          <a:avLst/>
          <a:gdLst/>
          <a:ahLst/>
          <a:cxnLst/>
          <a:rect l="0" t="0" r="0" b="0"/>
          <a:pathLst>
            <a:path>
              <a:moveTo>
                <a:pt x="6328976" y="0"/>
              </a:moveTo>
              <a:lnTo>
                <a:pt x="6328976" y="297666"/>
              </a:lnTo>
              <a:lnTo>
                <a:pt x="0" y="297666"/>
              </a:lnTo>
              <a:lnTo>
                <a:pt x="0" y="561133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4298785" y="2281816"/>
        <a:ext cx="317828" cy="5917"/>
      </dsp:txXfrm>
    </dsp:sp>
    <dsp:sp modelId="{D6A4FA73-1E1B-40CD-843D-C5465CC43A33}">
      <dsp:nvSpPr>
        <dsp:cNvPr id="0" name=""/>
        <dsp:cNvSpPr/>
      </dsp:nvSpPr>
      <dsp:spPr>
        <a:xfrm>
          <a:off x="6335810" y="462355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The oldest public health program in the nation</a:t>
          </a:r>
        </a:p>
      </dsp:txBody>
      <dsp:txXfrm>
        <a:off x="6335810" y="462355"/>
        <a:ext cx="2572754" cy="1543652"/>
      </dsp:txXfrm>
    </dsp:sp>
    <dsp:sp modelId="{C62C5DF0-63C4-4C82-A2E1-88F291583F5E}">
      <dsp:nvSpPr>
        <dsp:cNvPr id="0" name=""/>
        <dsp:cNvSpPr/>
      </dsp:nvSpPr>
      <dsp:spPr>
        <a:xfrm>
          <a:off x="2577789" y="3323848"/>
          <a:ext cx="561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113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843562" y="3366609"/>
        <a:ext cx="29586" cy="5917"/>
      </dsp:txXfrm>
    </dsp:sp>
    <dsp:sp modelId="{75719E88-0A02-4E47-9883-BF617C4E9B4A}">
      <dsp:nvSpPr>
        <dsp:cNvPr id="0" name=""/>
        <dsp:cNvSpPr/>
      </dsp:nvSpPr>
      <dsp:spPr>
        <a:xfrm>
          <a:off x="6834" y="2597741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Block Grant to states for the health of women, infants, children, and children with special health care needs</a:t>
          </a:r>
        </a:p>
      </dsp:txBody>
      <dsp:txXfrm>
        <a:off x="6834" y="2597741"/>
        <a:ext cx="2572754" cy="1543652"/>
      </dsp:txXfrm>
    </dsp:sp>
    <dsp:sp modelId="{18D0C971-5E6B-44DA-8CCD-CB5CB3C89FB6}">
      <dsp:nvSpPr>
        <dsp:cNvPr id="0" name=""/>
        <dsp:cNvSpPr/>
      </dsp:nvSpPr>
      <dsp:spPr>
        <a:xfrm>
          <a:off x="5742277" y="3323848"/>
          <a:ext cx="561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1133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6008050" y="3366609"/>
        <a:ext cx="29586" cy="5917"/>
      </dsp:txXfrm>
    </dsp:sp>
    <dsp:sp modelId="{AEA21C66-F178-4745-A1B8-42BDFE0C0BA8}">
      <dsp:nvSpPr>
        <dsp:cNvPr id="0" name=""/>
        <dsp:cNvSpPr/>
      </dsp:nvSpPr>
      <dsp:spPr>
        <a:xfrm>
          <a:off x="3171322" y="2597741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Federal funds provided with a State maintenance of effort</a:t>
          </a:r>
        </a:p>
      </dsp:txBody>
      <dsp:txXfrm>
        <a:off x="3171322" y="2597741"/>
        <a:ext cx="2572754" cy="1543652"/>
      </dsp:txXfrm>
    </dsp:sp>
    <dsp:sp modelId="{428A3BE9-7100-4C44-9D25-F7E384F63E44}">
      <dsp:nvSpPr>
        <dsp:cNvPr id="0" name=""/>
        <dsp:cNvSpPr/>
      </dsp:nvSpPr>
      <dsp:spPr>
        <a:xfrm>
          <a:off x="6335810" y="2597741"/>
          <a:ext cx="2572754" cy="15436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6067" tIns="132330" rIns="126067" bIns="13233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States submit a report and plan annually and a needs assessment every 5 years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/>
            <a:t>The needs assessment forms the basis for the 5-year action plan</a:t>
          </a:r>
        </a:p>
      </dsp:txBody>
      <dsp:txXfrm>
        <a:off x="6335810" y="2597741"/>
        <a:ext cx="2572754" cy="1543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62D055-E0E5-4BEE-87E2-22027C455DB3}">
      <dsp:nvSpPr>
        <dsp:cNvPr id="0" name=""/>
        <dsp:cNvSpPr/>
      </dsp:nvSpPr>
      <dsp:spPr>
        <a:xfrm>
          <a:off x="0" y="531"/>
          <a:ext cx="78867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BB684-D449-4E26-8421-D9DB786A2F8D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181D0-449F-4EBE-A889-1DEDE4832DC8}">
      <dsp:nvSpPr>
        <dsp:cNvPr id="0" name=""/>
        <dsp:cNvSpPr/>
      </dsp:nvSpPr>
      <dsp:spPr>
        <a:xfrm>
          <a:off x="1435590" y="531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Population health status in 5 domains: women’s and maternal health, perinatal and infant health, child health, adolescent health, and CSHCN</a:t>
          </a:r>
        </a:p>
      </dsp:txBody>
      <dsp:txXfrm>
        <a:off x="1435590" y="531"/>
        <a:ext cx="6451109" cy="1242935"/>
      </dsp:txXfrm>
    </dsp:sp>
    <dsp:sp modelId="{BE052D63-B448-486B-945F-57AE569F8A99}">
      <dsp:nvSpPr>
        <dsp:cNvPr id="0" name=""/>
        <dsp:cNvSpPr/>
      </dsp:nvSpPr>
      <dsp:spPr>
        <a:xfrm>
          <a:off x="0" y="3108402"/>
          <a:ext cx="78867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DCD44-54B9-4BBA-AC73-C01A6D2D5745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2AA73-6667-4497-BF00-50215187CACE}">
      <dsp:nvSpPr>
        <dsp:cNvPr id="0" name=""/>
        <dsp:cNvSpPr/>
      </dsp:nvSpPr>
      <dsp:spPr>
        <a:xfrm>
          <a:off x="1435590" y="1554201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Analyses of health data</a:t>
          </a:r>
        </a:p>
      </dsp:txBody>
      <dsp:txXfrm>
        <a:off x="1435590" y="1554201"/>
        <a:ext cx="6451109" cy="1242935"/>
      </dsp:txXfrm>
    </dsp:sp>
    <dsp:sp modelId="{EFAE748C-C498-4A4D-92D0-1B34AB52F81A}">
      <dsp:nvSpPr>
        <dsp:cNvPr id="0" name=""/>
        <dsp:cNvSpPr/>
      </dsp:nvSpPr>
      <dsp:spPr>
        <a:xfrm>
          <a:off x="0" y="2858488"/>
          <a:ext cx="78867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392E74-948A-4C2A-A7C7-3274A20AC360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DA98C-B7AE-4E17-88F7-23B3E80FBA2E}">
      <dsp:nvSpPr>
        <dsp:cNvPr id="0" name=""/>
        <dsp:cNvSpPr/>
      </dsp:nvSpPr>
      <dsp:spPr>
        <a:xfrm>
          <a:off x="1435590" y="3107870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Surveys, advisory groups, feedback from the community</a:t>
          </a:r>
        </a:p>
      </dsp:txBody>
      <dsp:txXfrm>
        <a:off x="1435590" y="3107870"/>
        <a:ext cx="64511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D76CE-ABB0-40F7-9E30-EC9DBC1EF27D}">
      <dsp:nvSpPr>
        <dsp:cNvPr id="0" name=""/>
        <dsp:cNvSpPr/>
      </dsp:nvSpPr>
      <dsp:spPr>
        <a:xfrm>
          <a:off x="0" y="4597"/>
          <a:ext cx="4885203" cy="979371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0E65E4-273A-4CE7-A269-531B1B47B586}">
      <dsp:nvSpPr>
        <dsp:cNvPr id="0" name=""/>
        <dsp:cNvSpPr/>
      </dsp:nvSpPr>
      <dsp:spPr>
        <a:xfrm>
          <a:off x="296259" y="224956"/>
          <a:ext cx="538654" cy="538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D4571A-9570-491B-9AEF-1ABB766E2680}">
      <dsp:nvSpPr>
        <dsp:cNvPr id="0" name=""/>
        <dsp:cNvSpPr/>
      </dsp:nvSpPr>
      <dsp:spPr>
        <a:xfrm>
          <a:off x="1131174" y="4597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Key Informant Interviews</a:t>
          </a:r>
        </a:p>
      </dsp:txBody>
      <dsp:txXfrm>
        <a:off x="1131174" y="4597"/>
        <a:ext cx="3754028" cy="979371"/>
      </dsp:txXfrm>
    </dsp:sp>
    <dsp:sp modelId="{994E30F9-7F80-4C8A-859C-71831074645C}">
      <dsp:nvSpPr>
        <dsp:cNvPr id="0" name=""/>
        <dsp:cNvSpPr/>
      </dsp:nvSpPr>
      <dsp:spPr>
        <a:xfrm>
          <a:off x="0" y="1228812"/>
          <a:ext cx="4885203" cy="97937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79089F-1EFA-4BAF-BF2E-0EEEB3FB0760}">
      <dsp:nvSpPr>
        <dsp:cNvPr id="0" name=""/>
        <dsp:cNvSpPr/>
      </dsp:nvSpPr>
      <dsp:spPr>
        <a:xfrm>
          <a:off x="296259" y="1449171"/>
          <a:ext cx="538654" cy="538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34517-4378-4C09-AC90-FE4655FCAA97}">
      <dsp:nvSpPr>
        <dsp:cNvPr id="0" name=""/>
        <dsp:cNvSpPr/>
      </dsp:nvSpPr>
      <dsp:spPr>
        <a:xfrm>
          <a:off x="1131174" y="1228812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Survey</a:t>
          </a:r>
        </a:p>
      </dsp:txBody>
      <dsp:txXfrm>
        <a:off x="1131174" y="1228812"/>
        <a:ext cx="3754028" cy="979371"/>
      </dsp:txXfrm>
    </dsp:sp>
    <dsp:sp modelId="{AA7A50FE-D0F2-4241-B4FF-BDBAAC75F644}">
      <dsp:nvSpPr>
        <dsp:cNvPr id="0" name=""/>
        <dsp:cNvSpPr/>
      </dsp:nvSpPr>
      <dsp:spPr>
        <a:xfrm>
          <a:off x="0" y="2453027"/>
          <a:ext cx="4885203" cy="97937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622D93-5D7A-4C1C-9A59-06B52B4F775C}">
      <dsp:nvSpPr>
        <dsp:cNvPr id="0" name=""/>
        <dsp:cNvSpPr/>
      </dsp:nvSpPr>
      <dsp:spPr>
        <a:xfrm>
          <a:off x="296259" y="2673385"/>
          <a:ext cx="538654" cy="538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D5D42-CA65-4A41-92F5-8A565DA97EFC}">
      <dsp:nvSpPr>
        <dsp:cNvPr id="0" name=""/>
        <dsp:cNvSpPr/>
      </dsp:nvSpPr>
      <dsp:spPr>
        <a:xfrm>
          <a:off x="1131174" y="2453027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Domain listening sessions</a:t>
          </a:r>
        </a:p>
      </dsp:txBody>
      <dsp:txXfrm>
        <a:off x="1131174" y="2453027"/>
        <a:ext cx="3754028" cy="979371"/>
      </dsp:txXfrm>
    </dsp:sp>
    <dsp:sp modelId="{1E79B780-861C-44DF-A0B1-C57F62B338D2}">
      <dsp:nvSpPr>
        <dsp:cNvPr id="0" name=""/>
        <dsp:cNvSpPr/>
      </dsp:nvSpPr>
      <dsp:spPr>
        <a:xfrm>
          <a:off x="0" y="3677241"/>
          <a:ext cx="4885203" cy="97937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83FFD-F6A8-4274-BF10-BD886A5799D4}">
      <dsp:nvSpPr>
        <dsp:cNvPr id="0" name=""/>
        <dsp:cNvSpPr/>
      </dsp:nvSpPr>
      <dsp:spPr>
        <a:xfrm>
          <a:off x="296259" y="3897600"/>
          <a:ext cx="538654" cy="5386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89387-4EE9-4C09-AF29-38B66E20E892}">
      <dsp:nvSpPr>
        <dsp:cNvPr id="0" name=""/>
        <dsp:cNvSpPr/>
      </dsp:nvSpPr>
      <dsp:spPr>
        <a:xfrm>
          <a:off x="1131174" y="3677241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Input forums</a:t>
          </a:r>
        </a:p>
      </dsp:txBody>
      <dsp:txXfrm>
        <a:off x="1131174" y="3677241"/>
        <a:ext cx="3754028" cy="979371"/>
      </dsp:txXfrm>
    </dsp:sp>
    <dsp:sp modelId="{DB0876F3-68FE-417A-8DE1-06432B949E8C}">
      <dsp:nvSpPr>
        <dsp:cNvPr id="0" name=""/>
        <dsp:cNvSpPr/>
      </dsp:nvSpPr>
      <dsp:spPr>
        <a:xfrm>
          <a:off x="0" y="4901456"/>
          <a:ext cx="4885203" cy="97937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A04160-AA05-45CA-BAD4-508682FF0554}">
      <dsp:nvSpPr>
        <dsp:cNvPr id="0" name=""/>
        <dsp:cNvSpPr/>
      </dsp:nvSpPr>
      <dsp:spPr>
        <a:xfrm>
          <a:off x="296259" y="5121814"/>
          <a:ext cx="538654" cy="53865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921ED-DFA3-4ECF-A917-E69B23A75013}">
      <dsp:nvSpPr>
        <dsp:cNvPr id="0" name=""/>
        <dsp:cNvSpPr/>
      </dsp:nvSpPr>
      <dsp:spPr>
        <a:xfrm>
          <a:off x="1131174" y="4901456"/>
          <a:ext cx="3754028" cy="9793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650" tIns="103650" rIns="103650" bIns="10365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Data analysis</a:t>
          </a:r>
        </a:p>
      </dsp:txBody>
      <dsp:txXfrm>
        <a:off x="1131174" y="4901456"/>
        <a:ext cx="3754028" cy="979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D76A7-59D2-4195-9B1D-AAD6D9FF680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54341-5499-4B96-92EC-FB30E8B82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919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5246-0DF8-42B4-8844-7CB090C4107A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0F91F-2413-4B17-A2A4-E081FA6F39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3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90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218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404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8425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564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901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6152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6458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800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9F27D-83D8-4CE4-B3BD-A4581E18985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09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68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992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0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05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04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96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0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0F91F-2413-4B17-A2A4-E081FA6F39B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6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82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7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28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2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110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78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31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1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9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07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BE03E-2972-4E20-B226-94996D3DBB52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82BC9-63B1-475F-82C3-3D3DE5316F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4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aryann.harakall@maine.gov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3999" cy="1905000"/>
          </a:xfrm>
          <a:solidFill>
            <a:srgbClr val="004D80"/>
          </a:solidFill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MCH Needs Assessment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Priorities Setting Meeting</a:t>
            </a:r>
            <a:b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5655"/>
            <a:ext cx="6400800" cy="2209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Augusta, Maine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January 21,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ABB8E2-805F-44E6-A21B-2E02A44AA1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876800"/>
            <a:ext cx="1515539" cy="1515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51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Women and Maternal Health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Top 5 Priorities</a:t>
            </a:r>
            <a:endParaRPr lang="en-US" sz="2400" dirty="0"/>
          </a:p>
          <a:p>
            <a:r>
              <a:rPr lang="en-US" sz="2800" dirty="0"/>
              <a:t>Access to care</a:t>
            </a:r>
          </a:p>
          <a:p>
            <a:r>
              <a:rPr lang="en-US" sz="2800" dirty="0"/>
              <a:t>Mental health </a:t>
            </a:r>
          </a:p>
          <a:p>
            <a:r>
              <a:rPr lang="en-US" sz="2800" dirty="0"/>
              <a:t>Substance use disorders</a:t>
            </a:r>
          </a:p>
          <a:p>
            <a:r>
              <a:rPr lang="en-US" sz="2800" dirty="0"/>
              <a:t>Maternal morbidity and mortality</a:t>
            </a:r>
          </a:p>
          <a:p>
            <a:r>
              <a:rPr lang="en-US" sz="2800" dirty="0"/>
              <a:t>Obesity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284267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Child Health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Top 5 Priorities</a:t>
            </a:r>
            <a:endParaRPr lang="en-US" sz="2400" dirty="0"/>
          </a:p>
          <a:p>
            <a:r>
              <a:rPr lang="en-US" sz="2800" dirty="0"/>
              <a:t>Access to care</a:t>
            </a:r>
          </a:p>
          <a:p>
            <a:r>
              <a:rPr lang="en-US" sz="2800" dirty="0"/>
              <a:t>Early childhood services</a:t>
            </a:r>
          </a:p>
          <a:p>
            <a:r>
              <a:rPr lang="en-US" sz="2800" dirty="0"/>
              <a:t>Social determinants</a:t>
            </a:r>
          </a:p>
          <a:p>
            <a:r>
              <a:rPr lang="en-US" sz="2800" dirty="0"/>
              <a:t>Mental health</a:t>
            </a:r>
          </a:p>
          <a:p>
            <a:r>
              <a:rPr lang="en-US" sz="2800" dirty="0"/>
              <a:t>Physical and oral health</a:t>
            </a:r>
            <a:endParaRPr lang="en-US" sz="2800" i="1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28599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Adolescent Health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Top 5 Priorities</a:t>
            </a:r>
            <a:endParaRPr lang="en-US" sz="2400" dirty="0"/>
          </a:p>
          <a:p>
            <a:r>
              <a:rPr lang="en-US" sz="2800" dirty="0"/>
              <a:t>Mental health  </a:t>
            </a:r>
          </a:p>
          <a:p>
            <a:r>
              <a:rPr lang="en-US" sz="2800" dirty="0"/>
              <a:t>Substance use</a:t>
            </a:r>
          </a:p>
          <a:p>
            <a:r>
              <a:rPr lang="en-US" sz="2800" dirty="0"/>
              <a:t>Access to family planning services</a:t>
            </a:r>
          </a:p>
          <a:p>
            <a:r>
              <a:rPr lang="en-US" sz="2800" dirty="0"/>
              <a:t>Bullying/harassment</a:t>
            </a:r>
          </a:p>
          <a:p>
            <a:r>
              <a:rPr lang="en-US" sz="2800" dirty="0"/>
              <a:t>Violence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322307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Children with Special Health Care Needs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Top 5 Priorities</a:t>
            </a:r>
            <a:endParaRPr lang="en-US" sz="2400" dirty="0"/>
          </a:p>
          <a:p>
            <a:r>
              <a:rPr lang="en-US" sz="2800" dirty="0"/>
              <a:t>Transition</a:t>
            </a:r>
          </a:p>
          <a:p>
            <a:r>
              <a:rPr lang="en-US" sz="2800" dirty="0"/>
              <a:t>Care coordination</a:t>
            </a:r>
          </a:p>
          <a:p>
            <a:r>
              <a:rPr lang="en-US" sz="2800" dirty="0"/>
              <a:t>State-level coordination </a:t>
            </a:r>
          </a:p>
          <a:p>
            <a:r>
              <a:rPr lang="en-US" sz="2800" dirty="0"/>
              <a:t>Access to care</a:t>
            </a:r>
          </a:p>
          <a:p>
            <a:r>
              <a:rPr lang="en-US" sz="2800" dirty="0"/>
              <a:t>Caregiver stress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069519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Overview for Today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pic>
        <p:nvPicPr>
          <p:cNvPr id="7" name="Content Placeholder 8" descr="Head with gears">
            <a:extLst>
              <a:ext uri="{FF2B5EF4-FFF2-40B4-BE49-F238E27FC236}">
                <a16:creationId xmlns:a16="http://schemas.microsoft.com/office/drawing/2014/main" id="{5A84D9B6-282D-4DC2-80D2-A04BDFD64C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15095" y="2222577"/>
            <a:ext cx="2113809" cy="211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139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Background Handouts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8FA03-17D8-4F17-9C89-4BE9C2900E50}"/>
              </a:ext>
            </a:extLst>
          </p:cNvPr>
          <p:cNvSpPr/>
          <p:nvPr/>
        </p:nvSpPr>
        <p:spPr>
          <a:xfrm>
            <a:off x="952500" y="1371600"/>
            <a:ext cx="70866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Information to assist with the priority rating process includes the following:</a:t>
            </a:r>
          </a:p>
          <a:p>
            <a:pPr marL="688975" lvl="1" indent="-46355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400" dirty="0"/>
              <a:t>Epidemiological data on prevalence, trends, and disparities</a:t>
            </a:r>
          </a:p>
          <a:p>
            <a:pPr marL="225425" lvl="1"/>
            <a:endParaRPr lang="en-US" sz="2400" dirty="0"/>
          </a:p>
          <a:p>
            <a:pPr marL="688975" lvl="1" indent="-46355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400" dirty="0"/>
              <a:t>Basic background information on the economic impact of the issue </a:t>
            </a:r>
          </a:p>
          <a:p>
            <a:pPr marL="225425" lvl="1"/>
            <a:endParaRPr lang="en-US" sz="2400" dirty="0"/>
          </a:p>
          <a:p>
            <a:pPr marL="688975" lvl="1" indent="-46355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400" dirty="0"/>
              <a:t>List of current priorities</a:t>
            </a:r>
          </a:p>
          <a:p>
            <a:pPr marL="225425" lvl="1"/>
            <a:endParaRPr lang="en-US" sz="2400" dirty="0"/>
          </a:p>
          <a:p>
            <a:pPr marL="688975" lvl="1" indent="-463550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2400" dirty="0"/>
              <a:t>National performance measures as a reference</a:t>
            </a:r>
          </a:p>
        </p:txBody>
      </p:sp>
    </p:spTree>
    <p:extLst>
      <p:ext uri="{BB962C8B-B14F-4D97-AF65-F5344CB8AC3E}">
        <p14:creationId xmlns:p14="http://schemas.microsoft.com/office/powerpoint/2010/main" val="2962708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Priority Rating Criteria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8FA03-17D8-4F17-9C89-4BE9C2900E50}"/>
              </a:ext>
            </a:extLst>
          </p:cNvPr>
          <p:cNvSpPr/>
          <p:nvPr/>
        </p:nvSpPr>
        <p:spPr>
          <a:xfrm>
            <a:off x="952500" y="1371600"/>
            <a:ext cx="7086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Prevalence/magnitude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Trend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Impact across the lifespan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Evidence-based interventions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Health equity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Measurable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Leadership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Stakeholder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Economic impact</a:t>
            </a:r>
          </a:p>
        </p:txBody>
      </p:sp>
    </p:spTree>
    <p:extLst>
      <p:ext uri="{BB962C8B-B14F-4D97-AF65-F5344CB8AC3E}">
        <p14:creationId xmlns:p14="http://schemas.microsoft.com/office/powerpoint/2010/main" val="918251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Criteria Rating Process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8FA03-17D8-4F17-9C89-4BE9C2900E50}"/>
              </a:ext>
            </a:extLst>
          </p:cNvPr>
          <p:cNvSpPr/>
          <p:nvPr/>
        </p:nvSpPr>
        <p:spPr>
          <a:xfrm>
            <a:off x="533400" y="1371600"/>
            <a:ext cx="75057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Review the priority rating tool for an explanation of criteria and rating scale.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Briefly discuss each criterion and use the blank template to rate each criterion on a scale of 1-5.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The notetaker will tally the ratings and identify the top two issues in each domain.</a:t>
            </a:r>
          </a:p>
          <a:p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Review the top two issues to ensure this is what the group wants for priorities.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Present top two priority issues to the full group, with rationale for choosing these issues based on the criteria.</a:t>
            </a:r>
          </a:p>
        </p:txBody>
      </p:sp>
    </p:spTree>
    <p:extLst>
      <p:ext uri="{BB962C8B-B14F-4D97-AF65-F5344CB8AC3E}">
        <p14:creationId xmlns:p14="http://schemas.microsoft.com/office/powerpoint/2010/main" val="2165969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National Performance Measures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01636" y="6402705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C54FE9C-7981-4D3B-9134-84C30A43F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063973"/>
              </p:ext>
            </p:extLst>
          </p:nvPr>
        </p:nvGraphicFramePr>
        <p:xfrm>
          <a:off x="297873" y="1143000"/>
          <a:ext cx="8465127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527">
                  <a:extLst>
                    <a:ext uri="{9D8B030D-6E8A-4147-A177-3AD203B41FA5}">
                      <a16:colId xmlns:a16="http://schemas.microsoft.com/office/drawing/2014/main" val="382917768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3390927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847435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06230326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70595511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383581906"/>
                    </a:ext>
                  </a:extLst>
                </a:gridCol>
              </a:tblGrid>
              <a:tr h="399890">
                <a:tc>
                  <a:txBody>
                    <a:bodyPr/>
                    <a:lstStyle/>
                    <a:p>
                      <a:r>
                        <a:rPr lang="en-US" sz="1400" dirty="0"/>
                        <a:t>NPM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Women/ Maternal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Perinatal/ Infant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Child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Adolescent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Children with Special Health Care Needs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30816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Well-woman 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78769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400" dirty="0"/>
                        <a:t>Low-risk cesarean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22389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Risk-appropriate perinatal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129707"/>
                  </a:ext>
                </a:extLst>
              </a:tr>
              <a:tr h="208416">
                <a:tc>
                  <a:txBody>
                    <a:bodyPr/>
                    <a:lstStyle/>
                    <a:p>
                      <a:r>
                        <a:rPr lang="en-US" sz="1400" dirty="0"/>
                        <a:t>Breastfeeding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791663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Safe sleep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20633"/>
                  </a:ext>
                </a:extLst>
              </a:tr>
              <a:tr h="224767">
                <a:tc>
                  <a:txBody>
                    <a:bodyPr/>
                    <a:lstStyle/>
                    <a:p>
                      <a:r>
                        <a:rPr lang="en-US" sz="1400" dirty="0"/>
                        <a:t>Developmental screening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058365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Injury hospitalization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396278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Physical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42581"/>
                  </a:ext>
                </a:extLst>
              </a:tr>
              <a:tr h="132216">
                <a:tc>
                  <a:txBody>
                    <a:bodyPr/>
                    <a:lstStyle/>
                    <a:p>
                      <a:r>
                        <a:rPr lang="en-US" sz="1400" dirty="0"/>
                        <a:t>Bullying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354047"/>
                  </a:ext>
                </a:extLst>
              </a:tr>
              <a:tr h="208416">
                <a:tc>
                  <a:txBody>
                    <a:bodyPr/>
                    <a:lstStyle/>
                    <a:p>
                      <a:r>
                        <a:rPr lang="en-US" sz="1400" dirty="0"/>
                        <a:t>Adolescent well-visit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270369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Medical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338850"/>
                  </a:ext>
                </a:extLst>
              </a:tr>
              <a:tr h="208416">
                <a:tc>
                  <a:txBody>
                    <a:bodyPr/>
                    <a:lstStyle/>
                    <a:p>
                      <a:r>
                        <a:rPr lang="en-US" sz="1400" dirty="0"/>
                        <a:t>Transition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310256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Preventive dental visit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33092"/>
                  </a:ext>
                </a:extLst>
              </a:tr>
              <a:tr h="132216">
                <a:tc>
                  <a:txBody>
                    <a:bodyPr/>
                    <a:lstStyle/>
                    <a:p>
                      <a:r>
                        <a:rPr lang="en-US" sz="1400" dirty="0"/>
                        <a:t>Smoking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449372"/>
                  </a:ext>
                </a:extLst>
              </a:tr>
              <a:tr h="284616">
                <a:tc>
                  <a:txBody>
                    <a:bodyPr/>
                    <a:lstStyle/>
                    <a:p>
                      <a:r>
                        <a:rPr lang="en-US" sz="1400" dirty="0"/>
                        <a:t>Adequate 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744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052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Your Mission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1" y="963877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C8FA03-17D8-4F17-9C89-4BE9C2900E50}"/>
              </a:ext>
            </a:extLst>
          </p:cNvPr>
          <p:cNvSpPr/>
          <p:nvPr/>
        </p:nvSpPr>
        <p:spPr>
          <a:xfrm>
            <a:off x="533400" y="1371600"/>
            <a:ext cx="750570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Break into groups by Domain.</a:t>
            </a:r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Review the background materials provided.</a:t>
            </a:r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Using the Priority Rating Tool, discuss the topics and rate the identified priority issues within your Domain.</a:t>
            </a:r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Tally the results to identify 1-2 priority needs.</a:t>
            </a:r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lvl="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Report out to the larger group.</a:t>
            </a:r>
          </a:p>
        </p:txBody>
      </p:sp>
    </p:spTree>
    <p:extLst>
      <p:ext uri="{BB962C8B-B14F-4D97-AF65-F5344CB8AC3E}">
        <p14:creationId xmlns:p14="http://schemas.microsoft.com/office/powerpoint/2010/main" val="78347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20111"/>
            <a:ext cx="7315200" cy="5052089"/>
          </a:xfrm>
        </p:spPr>
        <p:txBody>
          <a:bodyPr>
            <a:noAutofit/>
          </a:bodyPr>
          <a:lstStyle/>
          <a:p>
            <a:r>
              <a:rPr lang="en-US" sz="2400" dirty="0"/>
              <a:t>Maine Center for Disease Control</a:t>
            </a:r>
          </a:p>
          <a:p>
            <a:pPr lvl="1">
              <a:buNone/>
            </a:pPr>
            <a:r>
              <a:rPr lang="en-US" sz="2400" dirty="0"/>
              <a:t>	Maryann Harakall, Maternal and Child Health Program Director</a:t>
            </a:r>
          </a:p>
          <a:p>
            <a:pPr lvl="1">
              <a:buNone/>
            </a:pPr>
            <a:endParaRPr lang="en-US" sz="2400" dirty="0"/>
          </a:p>
          <a:p>
            <a:r>
              <a:rPr lang="en-US" sz="2400" dirty="0"/>
              <a:t>Altarum</a:t>
            </a:r>
          </a:p>
          <a:p>
            <a:pPr lvl="1">
              <a:buNone/>
            </a:pPr>
            <a:r>
              <a:rPr lang="en-US" sz="2400" dirty="0"/>
              <a:t>	Brenda Wolford, Project Director</a:t>
            </a:r>
          </a:p>
          <a:p>
            <a:pPr lvl="1">
              <a:buNone/>
            </a:pPr>
            <a:r>
              <a:rPr lang="en-US" sz="2400" dirty="0"/>
              <a:t>	Renee Schwalberg, Consultant</a:t>
            </a:r>
          </a:p>
          <a:p>
            <a:pPr lvl="1">
              <a:buNone/>
            </a:pPr>
            <a:endParaRPr lang="en-US" sz="2400" dirty="0"/>
          </a:p>
          <a:p>
            <a:pPr marL="285750" lvl="1">
              <a:buFont typeface="Arial" panose="020B0604020202020204" pitchFamily="34" charset="0"/>
              <a:buChar char="•"/>
            </a:pPr>
            <a:r>
              <a:rPr lang="en-US" sz="2400" dirty="0"/>
              <a:t>University of Southern Maine</a:t>
            </a:r>
          </a:p>
          <a:p>
            <a:pPr marL="457200" lvl="2" indent="0">
              <a:buNone/>
            </a:pPr>
            <a:r>
              <a:rPr lang="en-US" dirty="0"/>
              <a:t>	Erika Lichter, Associate Research Professor</a:t>
            </a:r>
          </a:p>
          <a:p>
            <a:pPr marL="457200" lvl="2" indent="0">
              <a:buNone/>
            </a:pPr>
            <a:r>
              <a:rPr lang="en-US" dirty="0"/>
              <a:t>	Barbara Poirier, Policy Associate</a:t>
            </a:r>
          </a:p>
          <a:p>
            <a:pPr lvl="1"/>
            <a:endParaRPr lang="en-US" sz="2400" dirty="0"/>
          </a:p>
          <a:p>
            <a:pPr marL="344488" lvl="1" indent="-344488">
              <a:buNone/>
            </a:pPr>
            <a:r>
              <a:rPr lang="en-US" sz="2000" dirty="0"/>
              <a:t>	</a:t>
            </a:r>
          </a:p>
          <a:p>
            <a:pPr marL="0" indent="0" algn="ctr">
              <a:buNone/>
              <a:defRPr/>
            </a:pP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The Team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pic>
        <p:nvPicPr>
          <p:cNvPr id="7" name="Graphic 6" descr="Social network">
            <a:extLst>
              <a:ext uri="{FF2B5EF4-FFF2-40B4-BE49-F238E27FC236}">
                <a16:creationId xmlns:a16="http://schemas.microsoft.com/office/drawing/2014/main" id="{3417C3A6-5791-4383-AB5C-4E95BB2A97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6248400" y="2209800"/>
            <a:ext cx="1520019" cy="152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25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1"/>
            <a:ext cx="9144000" cy="312419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Maryann Harakall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and Child Health Program Director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u="sng" dirty="0">
                <a:hlinkClick r:id="rId3"/>
              </a:rPr>
              <a:t>Maryann.harakall@maine.gov</a:t>
            </a:r>
            <a:endParaRPr lang="en-US" sz="2000" u="sng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u="sng" dirty="0"/>
              <a:t>207-557-2470</a:t>
            </a:r>
            <a:endParaRPr lang="en-US" sz="2000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2C6-7067-432E-A04B-6684B33D0546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4D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C05803-D088-4496-88FF-4C5D3F428A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2982" y="4752118"/>
            <a:ext cx="1518036" cy="151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455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What is Title V?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B312AE84-DB62-455D-B47F-9992AF7D42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547439"/>
              </p:ext>
            </p:extLst>
          </p:nvPr>
        </p:nvGraphicFramePr>
        <p:xfrm>
          <a:off x="114300" y="1385452"/>
          <a:ext cx="89154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9945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Needs Assessment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AE27194F-4DE6-41E8-9CE0-B151359390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31770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109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Priority Needs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275121" y="1787401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Seven to 10 priority needs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Targeted interventions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Monitor progress using National and State performance measures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370078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803D5BC-6196-47A9-82D2-E75B65817FF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61F8DBC-5235-4C17-AB73-9BDEDE50E3B6}"/>
              </a:ext>
            </a:extLst>
          </p:cNvPr>
          <p:cNvSpPr/>
          <p:nvPr/>
        </p:nvSpPr>
        <p:spPr>
          <a:xfrm rot="5400000">
            <a:off x="-1046677" y="1880673"/>
            <a:ext cx="5885426" cy="3065928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176" y="1031296"/>
            <a:ext cx="2562119" cy="479540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Methods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9ADE3-715E-4E84-B4DD-FA72D284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5486" y="642337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</p:spTree>
    <p:extLst>
      <p:ext uri="{BB962C8B-B14F-4D97-AF65-F5344CB8AC3E}">
        <p14:creationId xmlns:p14="http://schemas.microsoft.com/office/powerpoint/2010/main" val="1629655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Findings to Date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609600" y="1219200"/>
            <a:ext cx="624840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Compiled the data and identified the top 5 issues among all data sources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Under each issue, identified sub-issues that were discussed across the multiple data sources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  <p:pic>
        <p:nvPicPr>
          <p:cNvPr id="10" name="Graphic 9" descr="Presentation with bar chart">
            <a:extLst>
              <a:ext uri="{FF2B5EF4-FFF2-40B4-BE49-F238E27FC236}">
                <a16:creationId xmlns:a16="http://schemas.microsoft.com/office/drawing/2014/main" id="{C17BD107-B0B6-4C5C-95F4-8C8B991C7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81800" y="1880261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439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Perinatal and Infant Health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0FFFC4A-19CD-4775-949E-4071100633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252981"/>
              </p:ext>
            </p:extLst>
          </p:nvPr>
        </p:nvGraphicFramePr>
        <p:xfrm>
          <a:off x="304800" y="1143001"/>
          <a:ext cx="8381999" cy="5213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4896">
                  <a:extLst>
                    <a:ext uri="{9D8B030D-6E8A-4147-A177-3AD203B41FA5}">
                      <a16:colId xmlns:a16="http://schemas.microsoft.com/office/drawing/2014/main" val="2691564659"/>
                    </a:ext>
                  </a:extLst>
                </a:gridCol>
                <a:gridCol w="6957103">
                  <a:extLst>
                    <a:ext uri="{9D8B030D-6E8A-4147-A177-3AD203B41FA5}">
                      <a16:colId xmlns:a16="http://schemas.microsoft.com/office/drawing/2014/main" val="1973033348"/>
                    </a:ext>
                  </a:extLst>
                </a:gridCol>
              </a:tblGrid>
              <a:tr h="3253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Data Source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effectLst/>
                        </a:rPr>
                        <a:t>Top Priorities by Data Source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1137815723"/>
                  </a:ext>
                </a:extLst>
              </a:tr>
              <a:tr h="8028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Domain Listening Sessions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Access to Care (score: 16)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Drug-affected Babies (score: 11)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Infant and Fetal Mortality (score: 10)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Infant Care (score: 10)</a:t>
                      </a:r>
                      <a:endParaRPr lang="en-US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949321091"/>
                  </a:ext>
                </a:extLst>
              </a:tr>
              <a:tr h="972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Community Input Forums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Social determinants of health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Infant and maternal mental health/post-partum depression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Substance exposed babies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Infant mortality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10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Breastfeeding</a:t>
                      </a:r>
                      <a:endParaRPr lang="en-US" sz="1400" dirty="0">
                        <a:solidFill>
                          <a:srgbClr val="34374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3092801704"/>
                  </a:ext>
                </a:extLst>
              </a:tr>
              <a:tr h="9726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Key Informant Interviews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Trauma /Abuse/ACEs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Infant Mortality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Substance Exposure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Safe Sleep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10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Breastfeeding</a:t>
                      </a:r>
                      <a:endParaRPr lang="en-US" sz="1400" dirty="0">
                        <a:solidFill>
                          <a:srgbClr val="34374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1907599221"/>
                  </a:ext>
                </a:extLst>
              </a:tr>
              <a:tr h="9727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Priorities Survey – Non-professional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0" dirty="0">
                          <a:effectLst/>
                        </a:rPr>
                        <a:t>(</a:t>
                      </a:r>
                      <a:r>
                        <a:rPr lang="en-US" sz="1200" b="0" i="1" dirty="0">
                          <a:effectLst/>
                        </a:rPr>
                        <a:t>n </a:t>
                      </a:r>
                      <a:r>
                        <a:rPr lang="en-US" sz="1200" b="0" i="0" dirty="0">
                          <a:effectLst/>
                        </a:rPr>
                        <a:t>= 909)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27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Child abuse and neglect (56%)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Parental drug and alcohol use during pregnancy (43%)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Vaccinations (43%)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Breastfeeding (37%)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10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Parental mental illness (32%)</a:t>
                      </a:r>
                      <a:endParaRPr lang="en-US" sz="1400" dirty="0">
                        <a:solidFill>
                          <a:srgbClr val="34374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1077185261"/>
                  </a:ext>
                </a:extLst>
              </a:tr>
              <a:tr h="1167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Priorities Survey –Professional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2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12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 401)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Child abuse and neglect (50%)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Parental mental illness (50%)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Parental drug and alcohol use during pregnancy (46%)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Parental substance abuse (46%)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Vaccinations (27%)</a:t>
                      </a:r>
                      <a:endParaRPr lang="en-US" sz="14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1100"/>
                        </a:spcAft>
                        <a:buFont typeface="+mj-lt"/>
                        <a:buAutoNum type="arabicPeriod"/>
                      </a:pPr>
                      <a:r>
                        <a:rPr lang="en-US" sz="1200" dirty="0">
                          <a:effectLst/>
                        </a:rPr>
                        <a:t>Breastfeeding (27%)</a:t>
                      </a:r>
                      <a:endParaRPr lang="en-US" sz="1400" dirty="0">
                        <a:solidFill>
                          <a:srgbClr val="34374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26" marR="57626" marT="0" marB="0"/>
                </a:tc>
                <a:extLst>
                  <a:ext uri="{0D108BD9-81ED-4DB2-BD59-A6C34878D82A}">
                    <a16:rowId xmlns:a16="http://schemas.microsoft.com/office/drawing/2014/main" val="927358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165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38573"/>
            <a:ext cx="5257800" cy="2209800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sz="2400" dirty="0"/>
              <a:t>	</a:t>
            </a:r>
            <a:endParaRPr lang="en-US" alt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371974"/>
            <a:ext cx="9153378" cy="646331"/>
          </a:xfrm>
          <a:prstGeom prst="rect">
            <a:avLst/>
          </a:prstGeom>
          <a:solidFill>
            <a:srgbClr val="004D80"/>
          </a:solidFill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sz="3600" dirty="0">
                <a:solidFill>
                  <a:schemeClr val="bg1"/>
                </a:solidFill>
              </a:rPr>
              <a:t>Perinatal and Infant Health</a:t>
            </a:r>
            <a:endParaRPr lang="en-US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CBA50-CD0C-49BF-99AE-B3E4F49203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657600" cy="365125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Maine Center for Disease Control and Prevention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995118D-215E-4E17-BD16-97752500B5A1}"/>
              </a:ext>
            </a:extLst>
          </p:cNvPr>
          <p:cNvSpPr txBox="1">
            <a:spLocks/>
          </p:cNvSpPr>
          <p:nvPr/>
        </p:nvSpPr>
        <p:spPr>
          <a:xfrm>
            <a:off x="1066800" y="1295400"/>
            <a:ext cx="7448550" cy="3760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</a:rPr>
              <a:t>Top 5 Priorities</a:t>
            </a:r>
            <a:endParaRPr lang="en-US" sz="2400" dirty="0"/>
          </a:p>
          <a:p>
            <a:r>
              <a:rPr lang="en-US" sz="2800" dirty="0"/>
              <a:t>Access to care</a:t>
            </a:r>
          </a:p>
          <a:p>
            <a:r>
              <a:rPr lang="en-US" sz="2800" dirty="0"/>
              <a:t>Infant mortality</a:t>
            </a:r>
          </a:p>
          <a:p>
            <a:r>
              <a:rPr lang="en-US" sz="2800" dirty="0"/>
              <a:t>Drug-affected babies</a:t>
            </a:r>
          </a:p>
          <a:p>
            <a:r>
              <a:rPr lang="en-US" sz="2800" dirty="0"/>
              <a:t>Social determinants (ACEs)</a:t>
            </a:r>
          </a:p>
          <a:p>
            <a:r>
              <a:rPr lang="en-US" sz="2800" dirty="0"/>
              <a:t>Breastfeeding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700922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F54A4E6C22124BB7EE820607295342" ma:contentTypeVersion="7" ma:contentTypeDescription="Create a new document." ma:contentTypeScope="" ma:versionID="4cc536f385f5898658f60c60e7955e00">
  <xsd:schema xmlns:xsd="http://www.w3.org/2001/XMLSchema" xmlns:xs="http://www.w3.org/2001/XMLSchema" xmlns:p="http://schemas.microsoft.com/office/2006/metadata/properties" xmlns:ns3="7650c6fa-c506-4f55-80b5-4b092152bdb7" targetNamespace="http://schemas.microsoft.com/office/2006/metadata/properties" ma:root="true" ma:fieldsID="a36c47166fde7989424e358f47cbf4c3" ns3:_="">
    <xsd:import namespace="7650c6fa-c506-4f55-80b5-4b092152bd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0c6fa-c506-4f55-80b5-4b092152bd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EE79B7-8797-42C7-882D-2467C5DC71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A27A0A-BD60-4615-9639-8F5AEDFB270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650c6fa-c506-4f55-80b5-4b092152bdb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97D964A-F3D2-4FCF-953E-6455BF93E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0c6fa-c506-4f55-80b5-4b092152b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6520</TotalTime>
  <Words>926</Words>
  <Application>Microsoft Office PowerPoint</Application>
  <PresentationFormat>On-screen Show (4:3)</PresentationFormat>
  <Paragraphs>277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Office Theme</vt:lpstr>
      <vt:lpstr>MCH Needs Assessment Priorities Setting Meeting </vt:lpstr>
      <vt:lpstr>PowerPoint Presentation</vt:lpstr>
      <vt:lpstr>PowerPoint Presentation</vt:lpstr>
      <vt:lpstr>PowerPoint Presentation</vt:lpstr>
      <vt:lpstr>PowerPoint Presentation</vt:lpstr>
      <vt:lpstr>Methods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Maine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Aging and Disability Services Pressures and Priorities</dc:title>
  <dc:creator>Martins, John A</dc:creator>
  <cp:lastModifiedBy>Pied, David</cp:lastModifiedBy>
  <cp:revision>101</cp:revision>
  <cp:lastPrinted>2019-12-23T16:27:12Z</cp:lastPrinted>
  <dcterms:created xsi:type="dcterms:W3CDTF">2015-04-10T16:13:17Z</dcterms:created>
  <dcterms:modified xsi:type="dcterms:W3CDTF">2020-01-16T19:52:07Z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0x01010039F54A4E6C22124BB7EE820607295342</vt:lpwstr>
  </property>
</Properties>
</file>