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1" r:id="rId5"/>
    <p:sldId id="267" r:id="rId6"/>
    <p:sldId id="257" r:id="rId7"/>
    <p:sldId id="271" r:id="rId8"/>
    <p:sldId id="263" r:id="rId9"/>
    <p:sldId id="269" r:id="rId10"/>
    <p:sldId id="273" r:id="rId11"/>
    <p:sldId id="275" r:id="rId12"/>
    <p:sldId id="277" r:id="rId13"/>
    <p:sldId id="279" r:id="rId14"/>
    <p:sldId id="281" r:id="rId15"/>
    <p:sldId id="283" r:id="rId16"/>
    <p:sldId id="285" r:id="rId17"/>
    <p:sldId id="287" r:id="rId18"/>
    <p:sldId id="291" r:id="rId19"/>
    <p:sldId id="293" r:id="rId20"/>
    <p:sldId id="295" r:id="rId21"/>
    <p:sldId id="297" r:id="rId22"/>
    <p:sldId id="299" r:id="rId23"/>
    <p:sldId id="301" r:id="rId24"/>
    <p:sldId id="303" r:id="rId25"/>
    <p:sldId id="305" r:id="rId26"/>
    <p:sldId id="307" r:id="rId27"/>
    <p:sldId id="309" r:id="rId28"/>
    <p:sldId id="311" r:id="rId29"/>
    <p:sldId id="313" r:id="rId30"/>
    <p:sldId id="315" r:id="rId31"/>
    <p:sldId id="317" r:id="rId32"/>
    <p:sldId id="319" r:id="rId33"/>
    <p:sldId id="321" r:id="rId34"/>
    <p:sldId id="323" r:id="rId35"/>
    <p:sldId id="325" r:id="rId36"/>
    <p:sldId id="327" r:id="rId37"/>
    <p:sldId id="329" r:id="rId38"/>
    <p:sldId id="331" r:id="rId39"/>
    <p:sldId id="333" r:id="rId40"/>
    <p:sldId id="335" r:id="rId41"/>
    <p:sldId id="337" r:id="rId42"/>
    <p:sldId id="339" r:id="rId43"/>
    <p:sldId id="341" r:id="rId44"/>
    <p:sldId id="343" r:id="rId45"/>
    <p:sldId id="345" r:id="rId46"/>
    <p:sldId id="258" r:id="rId47"/>
    <p:sldId id="260" r:id="rId48"/>
    <p:sldId id="262" r:id="rId49"/>
    <p:sldId id="264" r:id="rId50"/>
    <p:sldId id="266" r:id="rId51"/>
    <p:sldId id="268" r:id="rId52"/>
    <p:sldId id="270" r:id="rId53"/>
    <p:sldId id="272" r:id="rId54"/>
    <p:sldId id="274" r:id="rId55"/>
    <p:sldId id="276" r:id="rId56"/>
    <p:sldId id="278" r:id="rId57"/>
    <p:sldId id="280" r:id="rId58"/>
    <p:sldId id="282" r:id="rId59"/>
    <p:sldId id="284" r:id="rId60"/>
    <p:sldId id="286" r:id="rId61"/>
    <p:sldId id="288" r:id="rId62"/>
    <p:sldId id="292" r:id="rId63"/>
    <p:sldId id="294" r:id="rId64"/>
    <p:sldId id="296" r:id="rId65"/>
    <p:sldId id="298" r:id="rId66"/>
    <p:sldId id="300" r:id="rId67"/>
    <p:sldId id="302" r:id="rId68"/>
    <p:sldId id="304" r:id="rId69"/>
    <p:sldId id="306" r:id="rId70"/>
    <p:sldId id="308" r:id="rId71"/>
    <p:sldId id="310" r:id="rId72"/>
    <p:sldId id="312" r:id="rId73"/>
    <p:sldId id="314" r:id="rId74"/>
    <p:sldId id="316" r:id="rId75"/>
    <p:sldId id="318" r:id="rId76"/>
    <p:sldId id="320" r:id="rId77"/>
    <p:sldId id="322" r:id="rId78"/>
    <p:sldId id="324" r:id="rId79"/>
    <p:sldId id="326" r:id="rId80"/>
    <p:sldId id="328" r:id="rId81"/>
    <p:sldId id="330" r:id="rId82"/>
    <p:sldId id="332" r:id="rId83"/>
    <p:sldId id="334" r:id="rId84"/>
    <p:sldId id="336" r:id="rId85"/>
    <p:sldId id="338" r:id="rId86"/>
    <p:sldId id="340" r:id="rId87"/>
    <p:sldId id="342" r:id="rId88"/>
    <p:sldId id="344" r:id="rId89"/>
    <p:sldId id="346" r:id="rId9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07D02-BEBE-4C56-88EB-B688B2894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FEB94F-215E-48AE-BB49-E7B5FD716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CAB1E-4A1A-4865-91F7-BCF6BA3C0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80B0E-7924-46CC-BE11-14C9FED74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B2057-DC4D-4B9C-9C81-25D98E8CE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1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953C-AE5C-4217-B727-F576E1D17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E8AC72-9D84-441B-B698-4AA55AECD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D7D3A-AD6C-4574-BC11-576DEEBF1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663F3-079F-4263-B873-9B3352B0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BDA04-FDE8-46A6-B92C-607C7CF66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51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F71C87-D8B8-44B2-B282-D06CD0B535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483653-14B2-42BF-81C2-9265619D3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50E45-3169-4FF7-A46E-CD67A044E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8202D-59E2-4DF1-8705-C4826B07C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DC949-4EFE-4DA6-BC13-7BEF97339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7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058BD-13F8-47F3-ACA6-8FA5E643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A254F-B150-406B-B662-A2C513A10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2F01F-7B1B-4A1C-8B38-FB87E38B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BCE20-CDED-4913-BEFA-522B105EA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8330E-01E1-4348-8E0E-50494B403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4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7509-115D-4E4E-A7CD-B9400632B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26964-36AF-48A1-B822-2444B43BA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57D60-6550-42C3-8385-29201FCDE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6CEB8-FB5C-4DC0-80D5-9C556362D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08477-B4C7-41E0-9EB8-08EF4DB37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9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D533F-3513-4F3B-A5FD-04727A0F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030B9-7903-45E1-A65F-8D6497464B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F94C7-6AEE-4040-9017-0731DF5C3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74996-472C-4315-B724-EBEB75F9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FE541-EA76-48B9-9F15-F0C24BF3B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90EE3-F714-4CA2-A2E9-F9B5AE31A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9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4901D-DF77-4FC5-9D7D-2220D1D1E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675AE-A3BA-4EA3-B621-B49AD7894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52398-FE9F-4C23-BE0D-59DBA48D3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C50B7A-3796-4BD5-94B8-3CE3BEAD2E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196F35-8F79-49EE-AD67-39871295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88C2F7-0C80-46CA-9488-7F84AF18F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7C04DE-1377-4B52-B2FC-FBC2DC826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21790-21C9-404F-9475-C21571B5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8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6F373-C2F2-4B84-8CC9-7F8D0496E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F1D95-1994-4549-A520-271294337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3EDF4-B07F-4A87-B331-6034EFFBE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A0B548-394B-4775-85A8-D127D0647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8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1C2A78-30A7-4FC7-9443-03B855A72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2B9237-4387-46DE-AD76-E8D8A2D57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2F64B-F5D8-435B-9931-2A99FC49C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4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D0C5E-4F02-4DD4-B1BE-D1FB59888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B3A40-DE6F-49DA-A99C-D2F3BC008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3A1930-139C-4F60-925D-C9BBD1435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EE49A-D907-4033-AEC8-23DAFDCD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F94C8-C18A-4A9C-BD81-2FCA6C5ED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4A0D8-4626-4CB9-B02F-96347455D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3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5D4D1-8098-46BB-B011-702B85E27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73DE6C-1A7B-4096-BC3D-53AA02303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6110C-5778-413A-A74D-FE277B2BB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32537-2966-4300-9A9E-3C33A860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FDE56-7844-4345-AC70-47A0523ED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8A706-7923-4F71-B96E-70520324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4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59E16-44AA-4A04-8442-E0D0C8BC6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2D82B-8CF8-4378-80C4-19B96C3E9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DA3F8-9FBC-4306-BE5F-84614234B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B5FD2-CF04-4008-BEAF-41BB9636E34B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02B8D-C870-4FC8-8DC3-5BB2A9186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560A1-E81B-410F-9695-471BE494B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26F81-267A-4CEF-98A5-FB9EB843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9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3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9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3ACD4-9809-4FBA-8B72-9F9C8B303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b="1" dirty="0"/>
              <a:t>Mosquito Trivia Face-Off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95816A-4568-452F-AB34-63A2BABA9C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3" r="6666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667724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A92F43F-8EE3-4900-88DF-F687B130D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4C565E-C99B-4AFA-AF1D-5F21C2836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5922D46-1D8A-4534-8BFC-5934524EF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9D3CB2-C713-4F66-AB53-3C4CC3614AC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is essential for mosquitoes to complete their life cycle? </a:t>
            </a:r>
          </a:p>
        </p:txBody>
      </p:sp>
    </p:spTree>
    <p:extLst>
      <p:ext uri="{BB962C8B-B14F-4D97-AF65-F5344CB8AC3E}">
        <p14:creationId xmlns:p14="http://schemas.microsoft.com/office/powerpoint/2010/main" val="353145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C8409FB-4E29-4669-8C60-E3CF92EC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D76A09-278E-49BA-A18A-5070F9636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C85C9564-5C07-4F0B-A412-47027EF0A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A83AF7-D4BC-4A7A-A000-56ADADF9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095999" y="3724508"/>
            <a:ext cx="26428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an example of a natural container where mosquitoes breed? </a:t>
            </a:r>
          </a:p>
        </p:txBody>
      </p:sp>
    </p:spTree>
    <p:extLst>
      <p:ext uri="{BB962C8B-B14F-4D97-AF65-F5344CB8AC3E}">
        <p14:creationId xmlns:p14="http://schemas.microsoft.com/office/powerpoint/2010/main" val="186510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9F274C-47DB-43FF-92ED-18341108F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AF7B49-25F3-4F85-85EB-8FC486281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07EB3A18-8974-4F0C-A825-CDD63D4B6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1A89F6-910C-4C1F-B3EE-DEE6962480B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724509"/>
            <a:ext cx="2467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type of habitat has water sources present for long periods of time? </a:t>
            </a:r>
          </a:p>
        </p:txBody>
      </p:sp>
    </p:spTree>
    <p:extLst>
      <p:ext uri="{BB962C8B-B14F-4D97-AF65-F5344CB8AC3E}">
        <p14:creationId xmlns:p14="http://schemas.microsoft.com/office/powerpoint/2010/main" val="1764062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62446-0EFE-43C5-B0A8-C130DD46B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6E519F-810B-4F3B-9FE2-AEB6C1078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2716E258-99AC-45C6-97D2-89B18D5407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68002C-EE5D-4ADE-B8B4-728BF57D4D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type of habitat has water sources that alternate between wet and dry? </a:t>
            </a:r>
          </a:p>
        </p:txBody>
      </p:sp>
    </p:spTree>
    <p:extLst>
      <p:ext uri="{BB962C8B-B14F-4D97-AF65-F5344CB8AC3E}">
        <p14:creationId xmlns:p14="http://schemas.microsoft.com/office/powerpoint/2010/main" val="1310409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CFDB620-7D44-419D-A74C-F61BD7965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E43F57-10CA-4AB6-A692-527F31D28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0F508BD0-110F-4E86-A56C-3B1B1CAB7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69074D-43E9-4B50-970C-63A88BE29C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do mosquitoes use to find a host when they get closer to the host? </a:t>
            </a:r>
          </a:p>
        </p:txBody>
      </p:sp>
    </p:spTree>
    <p:extLst>
      <p:ext uri="{BB962C8B-B14F-4D97-AF65-F5344CB8AC3E}">
        <p14:creationId xmlns:p14="http://schemas.microsoft.com/office/powerpoint/2010/main" val="4194730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FACED3B-5355-4284-A82B-CB7782C6E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9EB076-32D0-4C0A-821B-AD0AB17C6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8DE7369-33DB-4E9A-8D1B-9F9EBC583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25C66D-0D24-43FF-AA2D-0773FA1AEB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a normal predator of mosquito larvae? </a:t>
            </a:r>
          </a:p>
        </p:txBody>
      </p:sp>
    </p:spTree>
    <p:extLst>
      <p:ext uri="{BB962C8B-B14F-4D97-AF65-F5344CB8AC3E}">
        <p14:creationId xmlns:p14="http://schemas.microsoft.com/office/powerpoint/2010/main" val="3789721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C4B720-ED81-43E0-BD8E-172C87ABE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B0156-BD21-414C-AB32-F838A72F7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0E47CFC-D858-473F-AC16-BE9091946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16A5E-FF05-40E0-ACFC-765F4B9A8B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the nickname for the larva stage of the mosquito? </a:t>
            </a:r>
          </a:p>
        </p:txBody>
      </p:sp>
    </p:spTree>
    <p:extLst>
      <p:ext uri="{BB962C8B-B14F-4D97-AF65-F5344CB8AC3E}">
        <p14:creationId xmlns:p14="http://schemas.microsoft.com/office/powerpoint/2010/main" val="2776260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2C9398-0960-4A57-ABE5-B9A9907F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48C4FF-2AC5-4513-B990-E0EA79FF4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AD53CCF3-F83B-4E46-B4C1-103C897F9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132629-C0BD-4EE2-B82E-7EA0DFD958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the nickname for the pupa stage of the mosquito? </a:t>
            </a:r>
          </a:p>
        </p:txBody>
      </p:sp>
    </p:spTree>
    <p:extLst>
      <p:ext uri="{BB962C8B-B14F-4D97-AF65-F5344CB8AC3E}">
        <p14:creationId xmlns:p14="http://schemas.microsoft.com/office/powerpoint/2010/main" val="1836291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6698FA-989A-40A5-81F4-AC073536D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401A3-4D13-48D3-BF3F-E264E2D72C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B0EE630C-A9FC-47F3-AFD8-63C1B3D3C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93ED04-BEB1-40E8-9C74-ED746BA9BE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How many species of mosquitoes are currently found in Maine? </a:t>
            </a:r>
          </a:p>
        </p:txBody>
      </p:sp>
    </p:spTree>
    <p:extLst>
      <p:ext uri="{BB962C8B-B14F-4D97-AF65-F5344CB8AC3E}">
        <p14:creationId xmlns:p14="http://schemas.microsoft.com/office/powerpoint/2010/main" val="1640697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4CFCB02-0B0E-49DA-A271-0B1A9CBE1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55CCFB-FCEC-48F5-A643-3F8580281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28D9924-433F-4A68-B981-2ECD8A200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421132-C0B4-4737-B56F-560074B891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724508"/>
            <a:ext cx="2467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How many eggs do females usually lay at one time? </a:t>
            </a:r>
          </a:p>
        </p:txBody>
      </p:sp>
    </p:spTree>
    <p:extLst>
      <p:ext uri="{BB962C8B-B14F-4D97-AF65-F5344CB8AC3E}">
        <p14:creationId xmlns:p14="http://schemas.microsoft.com/office/powerpoint/2010/main" val="257413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83B1A7B-30F2-413C-B18E-4F916FDF5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817B46E-0252-4D83-BEC9-F890DCBD4E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reeform 49">
            <a:extLst>
              <a:ext uri="{FF2B5EF4-FFF2-40B4-BE49-F238E27FC236}">
                <a16:creationId xmlns:a16="http://schemas.microsoft.com/office/drawing/2014/main" id="{A0DDA763-D38D-46B1-8A2E-1CD3B511D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AA83CF-BFA7-46EC-B5F0-E1C90E12828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hlinkClick r:id="rId4" action="ppaction://hlinksldjump"/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386677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264" y="1171593"/>
            <a:ext cx="5516504" cy="1961899"/>
          </a:xfrm>
        </p:spPr>
        <p:txBody>
          <a:bodyPr>
            <a:noAutofit/>
          </a:bodyPr>
          <a:lstStyle/>
          <a:p>
            <a:r>
              <a:rPr lang="en-US" sz="4800" dirty="0">
                <a:latin typeface="+mn-lt"/>
              </a:rPr>
              <a:t>What does a female mosquito use to pierce the skin? </a:t>
            </a:r>
          </a:p>
        </p:txBody>
      </p:sp>
    </p:spTree>
    <p:extLst>
      <p:ext uri="{BB962C8B-B14F-4D97-AF65-F5344CB8AC3E}">
        <p14:creationId xmlns:p14="http://schemas.microsoft.com/office/powerpoint/2010/main" val="577545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6AA6B0-AD21-4325-90AF-2C84EEFD4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7B258D-498B-4DC4-A9F8-ABD0264D5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F9E275E1-2A74-499C-A9EE-1C7F3775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E929C2-92DC-479C-A07E-C64011A33F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an example of a man-made container that can collect water? </a:t>
            </a:r>
          </a:p>
        </p:txBody>
      </p:sp>
    </p:spTree>
    <p:extLst>
      <p:ext uri="{BB962C8B-B14F-4D97-AF65-F5344CB8AC3E}">
        <p14:creationId xmlns:p14="http://schemas.microsoft.com/office/powerpoint/2010/main" val="397798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64CF49-9C71-4739-A056-81B7F9D77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FC45A8-7973-4353-A054-16DCD0AD5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27A47EAF-7DDD-464C-955E-7B1DF0B77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B54A42-28AD-4933-B11D-7B36CC1337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4287860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936974" cy="1961899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How often should you empty standing water so that mosquito larvae won’t have time to complete their life cycle? </a:t>
            </a:r>
          </a:p>
        </p:txBody>
      </p:sp>
    </p:spTree>
    <p:extLst>
      <p:ext uri="{BB962C8B-B14F-4D97-AF65-F5344CB8AC3E}">
        <p14:creationId xmlns:p14="http://schemas.microsoft.com/office/powerpoint/2010/main" val="2884670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029C0C7-26E3-4558-851D-138451A7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ADE492-63C8-4574-BD37-425E72998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C85998B5-6216-4476-AF25-6D9997B87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8B7735D-99D1-4509-9489-AD5B21DA47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What is the man-made container that is the most common breeding site for mosquitoes around the home? </a:t>
            </a:r>
          </a:p>
        </p:txBody>
      </p:sp>
    </p:spTree>
    <p:extLst>
      <p:ext uri="{BB962C8B-B14F-4D97-AF65-F5344CB8AC3E}">
        <p14:creationId xmlns:p14="http://schemas.microsoft.com/office/powerpoint/2010/main" val="3491106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8531AF-B6F6-46D9-A135-84244C14D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E764C7-6BD9-4627-93BA-98BC6C45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36D01433-63D3-42B0-BF26-6780FAA64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D1519F-9059-4244-853C-4D5711F14F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724509"/>
            <a:ext cx="2467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type of shirt will lower your chances of getting bitten by a mosquito? </a:t>
            </a:r>
          </a:p>
        </p:txBody>
      </p:sp>
    </p:spTree>
    <p:extLst>
      <p:ext uri="{BB962C8B-B14F-4D97-AF65-F5344CB8AC3E}">
        <p14:creationId xmlns:p14="http://schemas.microsoft.com/office/powerpoint/2010/main" val="3512377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F2B97E-AB41-46BD-9BF6-B6CFA26FE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260B92-AFA3-4EE1-A319-CA8A7F85E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C318D1D-4502-45ED-A4E7-C9553D37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F20C85-C8C6-4054-B353-4AC20A6B62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What clothes that you wear on your bottom half will lower your chances of getting bitten by a mosquito? </a:t>
            </a:r>
          </a:p>
        </p:txBody>
      </p:sp>
    </p:spTree>
    <p:extLst>
      <p:ext uri="{BB962C8B-B14F-4D97-AF65-F5344CB8AC3E}">
        <p14:creationId xmlns:p14="http://schemas.microsoft.com/office/powerpoint/2010/main" val="1732958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88EC20-3DBB-44C7-A597-86B216334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47CE88-C064-41C0-B5E6-151D52797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5EE5D0E1-366D-40F8-AD44-4169F61D2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00CEEA-DC96-4A7E-A8DB-D26BBDB02CF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agency should mosquito repellent be approved by? </a:t>
            </a:r>
          </a:p>
        </p:txBody>
      </p:sp>
    </p:spTree>
    <p:extLst>
      <p:ext uri="{BB962C8B-B14F-4D97-AF65-F5344CB8AC3E}">
        <p14:creationId xmlns:p14="http://schemas.microsoft.com/office/powerpoint/2010/main" val="9144897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9328CF9-38B6-4A1F-93E4-661DA5FA5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42B529-3548-4916-B166-EA573173A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A7C76AE-A70A-4F1A-8FC1-AAC8035AE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B7613D5-878D-48DA-9658-C48C1472151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Name one repellent that is approved for use on skin? </a:t>
            </a:r>
          </a:p>
        </p:txBody>
      </p:sp>
    </p:spTree>
    <p:extLst>
      <p:ext uri="{BB962C8B-B14F-4D97-AF65-F5344CB8AC3E}">
        <p14:creationId xmlns:p14="http://schemas.microsoft.com/office/powerpoint/2010/main" val="3071113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FFEC93-3644-4093-B016-E7CCF946A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28C634-C0D9-47DE-8457-14AB52B9A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3AAFB091-DEC8-4D84-804D-42865DDEC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3EAAEA-AE33-46F0-8945-5356DF3C13E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repellent is approved for use on clothing? </a:t>
            </a:r>
          </a:p>
        </p:txBody>
      </p:sp>
    </p:spTree>
    <p:extLst>
      <p:ext uri="{BB962C8B-B14F-4D97-AF65-F5344CB8AC3E}">
        <p14:creationId xmlns:p14="http://schemas.microsoft.com/office/powerpoint/2010/main" val="629897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92D7587-18EA-4D47-BE07-A3F5B9B1B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AF935A-8B1D-49EB-AB7B-49E9F5656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5D9073F6-9BAF-4AF8-97B1-AA8BE424E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1AF1FA-382B-4836-9EFE-0DF70F9EFF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Which repellent is a natural repellent? </a:t>
            </a:r>
          </a:p>
        </p:txBody>
      </p:sp>
    </p:spTree>
    <p:extLst>
      <p:ext uri="{BB962C8B-B14F-4D97-AF65-F5344CB8AC3E}">
        <p14:creationId xmlns:p14="http://schemas.microsoft.com/office/powerpoint/2010/main" val="41891245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49BBBCA-EB90-42F9-A730-FDE9E5CC7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FE5761-B8AD-4D6A-8C0B-F8AB8A0D7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F5B20AB-23B3-4D43-9AD1-BE80A23B0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F38CC4-9E44-4E23-A11B-5F403BC042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Name one symptom of EEE, JCV, or WNV? </a:t>
            </a:r>
          </a:p>
        </p:txBody>
      </p:sp>
    </p:spTree>
    <p:extLst>
      <p:ext uri="{BB962C8B-B14F-4D97-AF65-F5344CB8AC3E}">
        <p14:creationId xmlns:p14="http://schemas.microsoft.com/office/powerpoint/2010/main" val="121805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022CA8-1178-4AFB-BE94-55901570C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800598-BB53-4508-AB2F-1CB6E454CC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ECF8B5E-F28A-4F02-88BB-3E262E217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E49679-3EBB-4F92-BE17-52AE125089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818756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Why do female mosquitoes need blood? </a:t>
            </a:r>
          </a:p>
        </p:txBody>
      </p:sp>
    </p:spTree>
    <p:extLst>
      <p:ext uri="{BB962C8B-B14F-4D97-AF65-F5344CB8AC3E}">
        <p14:creationId xmlns:p14="http://schemas.microsoft.com/office/powerpoint/2010/main" val="6337083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A5517B-7DF1-481A-8CAC-F1C406322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CAE027-320A-4471-BC1D-147E15706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A691967-24A5-4F22-A093-0240B11D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A8442A-B253-4FBE-A5D6-B59F3068EF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724508"/>
            <a:ext cx="2467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How do mosquitoes detect a human they want to bite from far away? </a:t>
            </a:r>
          </a:p>
        </p:txBody>
      </p:sp>
    </p:spTree>
    <p:extLst>
      <p:ext uri="{BB962C8B-B14F-4D97-AF65-F5344CB8AC3E}">
        <p14:creationId xmlns:p14="http://schemas.microsoft.com/office/powerpoint/2010/main" val="33164625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2DEEF50-FD07-47C3-9142-0A5792777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61BABC-7A0E-46A7-9B38-06A3AAA7B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F4D6028C-7CCE-4CFA-B5F9-FC1174A49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0CA12F-0745-44D4-A8D3-B24A3BD2190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one of the mosquito-borne disease endemic in Maine? </a:t>
            </a:r>
          </a:p>
        </p:txBody>
      </p:sp>
    </p:spTree>
    <p:extLst>
      <p:ext uri="{BB962C8B-B14F-4D97-AF65-F5344CB8AC3E}">
        <p14:creationId xmlns:p14="http://schemas.microsoft.com/office/powerpoint/2010/main" val="23015040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F50C566-7476-44C8-B99F-6557F434D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00090B-206A-44E0-B76E-03A50D6BF5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B89A9933-A4DF-4F94-9166-C14A8F8E9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69844-F4E6-4613-83F8-5DFF193419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Where in the US is EEE found? </a:t>
            </a:r>
          </a:p>
        </p:txBody>
      </p:sp>
    </p:spTree>
    <p:extLst>
      <p:ext uri="{BB962C8B-B14F-4D97-AF65-F5344CB8AC3E}">
        <p14:creationId xmlns:p14="http://schemas.microsoft.com/office/powerpoint/2010/main" val="3967056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622D9F5-7FD2-4F7F-9862-3ABF028C7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E467F5-835F-425D-A6E6-AFFE0BFC7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217343B-4571-4679-9380-E440FF02A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9FCD0BD-9320-4DB9-8FBA-26E9C99566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Where in the US is WNV found? </a:t>
            </a:r>
          </a:p>
        </p:txBody>
      </p:sp>
    </p:spTree>
    <p:extLst>
      <p:ext uri="{BB962C8B-B14F-4D97-AF65-F5344CB8AC3E}">
        <p14:creationId xmlns:p14="http://schemas.microsoft.com/office/powerpoint/2010/main" val="13714126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E68C8B-1900-421B-97B5-57796FF2E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6E21C6-F0DC-4D11-92D8-22C30A9DB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7FF51CAC-F9DD-42FD-A060-837F0EAF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83CDAE-3626-46F6-9294-92F2B91DB5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is the term for a host that cannot transmit the virus to others? </a:t>
            </a:r>
          </a:p>
        </p:txBody>
      </p:sp>
    </p:spTree>
    <p:extLst>
      <p:ext uri="{BB962C8B-B14F-4D97-AF65-F5344CB8AC3E}">
        <p14:creationId xmlns:p14="http://schemas.microsoft.com/office/powerpoint/2010/main" val="16300443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F7CB4B7-E77B-4CE5-BA0A-5C5402273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8205E6-E900-4674-9706-F8461BB4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B1ABF712-4968-40CB-91F7-24D440CBE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FEBD22-62A7-4F94-B857-4439254124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What is the term for an organism that transmits the pathogen from one animal to another? </a:t>
            </a:r>
          </a:p>
        </p:txBody>
      </p:sp>
    </p:spTree>
    <p:extLst>
      <p:ext uri="{BB962C8B-B14F-4D97-AF65-F5344CB8AC3E}">
        <p14:creationId xmlns:p14="http://schemas.microsoft.com/office/powerpoint/2010/main" val="42091819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054F99-37E8-4172-A1A4-8B56AC5A0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FC0F05-093A-4393-8A32-C2ED704D7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7086E60-4315-43E6-B7F2-F317B2C4E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996D73-8156-4D5B-97EA-9E18C3CD8BF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the term for an animal that a mosquito can feed on? </a:t>
            </a:r>
          </a:p>
        </p:txBody>
      </p:sp>
    </p:spTree>
    <p:extLst>
      <p:ext uri="{BB962C8B-B14F-4D97-AF65-F5344CB8AC3E}">
        <p14:creationId xmlns:p14="http://schemas.microsoft.com/office/powerpoint/2010/main" val="17128819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182C5C-F73C-4FF9-87AE-9D59C6D46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A7DCF8-5E0C-47C6-9267-23ECE7DBD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CFB34046-C587-4DE5-8B5D-1D7CE2DEE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1E0BF2-02BC-407C-8376-BB3CD186EC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When are mosquitoes that can carry EEE, JCV, and WNV most active?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176725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EAB1EFE-A6DB-4F57-8ECF-61AB973D8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E70146-079A-4BDE-86CA-985E81196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F263CE1-0723-48D8-BFA2-FA3F5F8FE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30E0ED-C9F4-4B55-B99E-10313C793E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724508"/>
            <a:ext cx="2467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What is the process called when a bird infects a mosquito that can then infect another bird? </a:t>
            </a:r>
          </a:p>
        </p:txBody>
      </p:sp>
    </p:spTree>
    <p:extLst>
      <p:ext uri="{BB962C8B-B14F-4D97-AF65-F5344CB8AC3E}">
        <p14:creationId xmlns:p14="http://schemas.microsoft.com/office/powerpoint/2010/main" val="28866596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E814FD4-C6BE-4200-BF2B-9278546A4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D84BEB-B99C-4D23-BD36-D6B3375C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E67706A5-A824-4F3E-BCB8-0F454A2EF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C6A4C4-E694-4987-8894-4226D5E2318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role does a bird play in the transmission cycle? </a:t>
            </a:r>
          </a:p>
        </p:txBody>
      </p:sp>
    </p:spTree>
    <p:extLst>
      <p:ext uri="{BB962C8B-B14F-4D97-AF65-F5344CB8AC3E}">
        <p14:creationId xmlns:p14="http://schemas.microsoft.com/office/powerpoint/2010/main" val="387275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E67F438-52E2-4926-8C3D-45164E2DF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CD9E7C-D7B8-44AE-9C42-5D9E14E03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09EDE4E1-1AEA-4114-B7FC-9686D0D3F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3E5462-77AC-481B-828B-95DBBEEBD8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do male mosquitoes feed on? </a:t>
            </a:r>
          </a:p>
        </p:txBody>
      </p:sp>
    </p:spTree>
    <p:extLst>
      <p:ext uri="{BB962C8B-B14F-4D97-AF65-F5344CB8AC3E}">
        <p14:creationId xmlns:p14="http://schemas.microsoft.com/office/powerpoint/2010/main" val="25049654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99277A-24C3-4F1E-9CED-F40188779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DBCB6A-FE67-4CD7-90D4-052C6498B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4DD7F90-AB6D-438B-99A9-DEEE12611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D05939-0FC5-49D0-9EFE-E251D0B114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role does a mosquito play in the transmission cycle? </a:t>
            </a:r>
          </a:p>
        </p:txBody>
      </p:sp>
    </p:spTree>
    <p:extLst>
      <p:ext uri="{BB962C8B-B14F-4D97-AF65-F5344CB8AC3E}">
        <p14:creationId xmlns:p14="http://schemas.microsoft.com/office/powerpoint/2010/main" val="25306392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533249-22F0-4B31-9D1C-E567D8CD9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B32F1B-C4B9-4EEB-A4BC-1E6B9922B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BDB4026-9EE9-4015-8CE8-B5836E07B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C64E12-6D02-4CF8-9CB0-65AC52C8C1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role does a human or horse play in the transmission cycle? </a:t>
            </a:r>
          </a:p>
        </p:txBody>
      </p:sp>
    </p:spTree>
    <p:extLst>
      <p:ext uri="{BB962C8B-B14F-4D97-AF65-F5344CB8AC3E}">
        <p14:creationId xmlns:p14="http://schemas.microsoft.com/office/powerpoint/2010/main" val="974177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3464B4F-0A88-4763-B06B-1180AAF4E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A9666F-D00A-433E-B83D-A2FB093B4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05AD3DE0-E486-4161-8F36-F24E6C585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00953-12C8-4F1C-B1A3-63BF86A885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How many stages does the life cycle of a mosquito consist of? </a:t>
            </a:r>
          </a:p>
        </p:txBody>
      </p:sp>
    </p:spTree>
    <p:extLst>
      <p:ext uri="{BB962C8B-B14F-4D97-AF65-F5344CB8AC3E}">
        <p14:creationId xmlns:p14="http://schemas.microsoft.com/office/powerpoint/2010/main" val="14425419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E92A421-F8DF-4F40-8D83-5CB467F47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1C107F-D426-42EE-86B4-29C037FEC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CBC09C12-FE39-435C-AC0B-2E52B6EB4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D6B191-1F10-4350-A58B-72BF0A086C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4122073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atin typeface="+mn-lt"/>
              </a:rPr>
              <a:t>If you are infected with a mosquito-borne illness, how long will it take for symptoms to appear? </a:t>
            </a:r>
          </a:p>
        </p:txBody>
      </p:sp>
    </p:spTree>
    <p:extLst>
      <p:ext uri="{BB962C8B-B14F-4D97-AF65-F5344CB8AC3E}">
        <p14:creationId xmlns:p14="http://schemas.microsoft.com/office/powerpoint/2010/main" val="28562166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840A457-0768-45E4-AB21-B6FDB8647B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EC4AE8-B2B4-49CD-8B20-89D7D78D5A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D8ED105-211D-4225-8B19-20CE0FC53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DC86C5-E251-4015-9AED-A9BD0714513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If you are infected with a mosquito-borne illness, how long do symptoms usually last? </a:t>
            </a:r>
          </a:p>
        </p:txBody>
      </p:sp>
    </p:spTree>
    <p:extLst>
      <p:ext uri="{BB962C8B-B14F-4D97-AF65-F5344CB8AC3E}">
        <p14:creationId xmlns:p14="http://schemas.microsoft.com/office/powerpoint/2010/main" val="14916156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9C038FE-04FC-49F8-A2D1-5FF334264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18226E-3236-4524-A682-3AE0043A3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7D1E6E4-1A00-46E3-8D96-F11454E75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41F58C-6FF8-4E26-9C5C-F6F9DE5AF1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atin typeface="+mn-lt"/>
              </a:rPr>
              <a:t>What is the treatment for mosquito-borne illness? </a:t>
            </a:r>
          </a:p>
        </p:txBody>
      </p:sp>
    </p:spTree>
    <p:extLst>
      <p:ext uri="{BB962C8B-B14F-4D97-AF65-F5344CB8AC3E}">
        <p14:creationId xmlns:p14="http://schemas.microsoft.com/office/powerpoint/2010/main" val="34713131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485233-43DC-416E-8273-225D521A0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9F0245-389B-45FA-B256-B72D38FA0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reeform 49">
            <a:extLst>
              <a:ext uri="{FF2B5EF4-FFF2-40B4-BE49-F238E27FC236}">
                <a16:creationId xmlns:a16="http://schemas.microsoft.com/office/drawing/2014/main" id="{D23C8C40-5A8F-4141-8D45-208FA63B0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342005" y="3729055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60" y="1467101"/>
            <a:ext cx="569176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Abdomen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321996-5E94-41F4-827A-BE7FD101CC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7784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597B4C-1E2A-4D31-983F-B8195CE16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221088-E689-43E9-BAE3-BB60C73A5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reeform 49">
            <a:extLst>
              <a:ext uri="{FF2B5EF4-FFF2-40B4-BE49-F238E27FC236}">
                <a16:creationId xmlns:a16="http://schemas.microsoft.com/office/drawing/2014/main" id="{5E366621-2C79-4A61-8397-63B5CEA3E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Proboscis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8F27B-8AD7-4176-AFDC-AAEEC0081B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2584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924" y="2356502"/>
            <a:ext cx="4672584" cy="10724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+mn-lt"/>
              </a:rPr>
              <a:t>Plant nectar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3924" y="3818756"/>
            <a:ext cx="4672280" cy="8388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4000" dirty="0">
                <a:solidFill>
                  <a:srgbClr val="000000"/>
                </a:solidFill>
                <a:hlinkClick r:id="rId3" action="ppaction://hlinksldjump"/>
              </a:rPr>
              <a:t>Back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14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4080FF-3FD2-42FA-A20D-1409E814F3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855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F9CE081-9375-4748-B695-C7A7CD2D2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290865-429C-4B9F-ABC4-A83415492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5C0C4C25-8B00-43BA-B34E-F40F7D1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29790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530" y="1171593"/>
            <a:ext cx="551619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Pupa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40F172-D273-47FB-897C-9D4E1ADB23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501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24DFFC-B15E-4A72-8AAA-EF59BE27E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3051A7-B660-418E-B939-DBAB975EBE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6512855-578D-4716-B845-51C7222EB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07CE61-B242-435A-9D63-2C4A16789B7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264" y="1171593"/>
            <a:ext cx="5516504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part of the mosquito’s body do their legs attach to? </a:t>
            </a:r>
          </a:p>
        </p:txBody>
      </p:sp>
    </p:spTree>
    <p:extLst>
      <p:ext uri="{BB962C8B-B14F-4D97-AF65-F5344CB8AC3E}">
        <p14:creationId xmlns:p14="http://schemas.microsoft.com/office/powerpoint/2010/main" val="38164869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EC1DF2-B68A-44B3-8A37-72C924589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14ACC3-A2A9-4149-A8A3-585D07D6B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F1B02F1D-E833-4926-A184-A7EA8F5CE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818756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To lay eggs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781B9D-A699-41A8-8A31-56CF2A5CDE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3945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16EF5E-60A0-4107-BA09-051B30B91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4C5152-3C56-4B66-8928-8780D4DA7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7D5B1722-15C8-445A-B441-2F6D48D50A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818756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Thorax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1E2A1C-8DD9-4385-AB22-AA7D392DE4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68569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1772F7-2DAD-4AEB-B2FB-528CEF441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B59733-C1E0-4E83-A5CD-6B2FAEC00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B5321E5-4E7A-4D3C-B3FE-AA1320C8B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Antenna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E14F9F-3EAE-44F6-9198-7A3DCA03F2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801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33C3F4-1979-4016-AF28-7CAA56459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8445D6-D5A5-41B2-91F6-DD9C27D83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B01F3878-5F9A-43D1-B06F-7E0F28083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Metamorphosis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140A94-37D3-46C9-8DC0-8AEBE449F8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3199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22796D-E8E9-4F29-B2E5-0610CE06D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933AE-6DF9-4F54-A40E-1803B870A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94152C9-072B-4D3B-AD9B-1CD6608C2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Water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868764-3779-414C-8BB3-8D4400CB41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4137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7ED404-F311-4878-839C-D05510156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AB6E80-CD3A-43F2-BE50-DD11A45CC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A6FF0252-DF32-460A-8FAE-2260B01AB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409556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Spots between branches of trees or holes formed in trees where water collects, puddles.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88088C-AA08-42AB-9D2B-ABCBC343D6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1097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2D2005A-49F3-40AA-BA44-9A62ACA5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0A141C-41CF-412B-8CE7-73A1BE6EA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BF748CF3-A6D9-45DA-B1F5-CD0B35EB2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1" y="3818756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Permanent water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E5A8994-D25D-4C02-8CDA-899EE8F32E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165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F7E8204-71A6-4460-8115-6A6F485516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D6899C-2EAE-4C61-A697-3C957E8C6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760029F-6C86-471A-91BD-0EDE6AB7EB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Flood water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032729-1A1D-4632-AC17-94DC763235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737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CB7FCB-63F3-49E5-9186-C4B2AE85A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8F2286-6810-436B-ABEA-9433D5B54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33812EA-2129-406F-9D76-FD57A24CB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Heat, moisture, or vision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354B4A-576D-49BA-99AE-74039498BD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4819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A38EF6D-C37E-4C54-853B-BC852A7E1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27D271-3BF5-40A3-9D15-3175CF991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B1DA59F-D939-4409-BEE5-C61AFA2F9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1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Fish, birds, or dragonflies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497EF4-F074-4169-B5BE-18FACD61A4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23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264" y="1385126"/>
            <a:ext cx="5614181" cy="35158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solidFill>
                  <a:srgbClr val="000000"/>
                </a:solidFill>
                <a:latin typeface="+mn-lt"/>
              </a:rPr>
              <a:t>What part of the mosquito body fills up with blood? </a:t>
            </a:r>
          </a:p>
        </p:txBody>
      </p:sp>
      <p:sp>
        <p:nvSpPr>
          <p:cNvPr id="4" name="TextBox 3">
            <a:hlinkClick r:id="" action="ppaction://noaction"/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432197" y="3678812"/>
            <a:ext cx="4805691" cy="8388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4000" dirty="0">
                <a:solidFill>
                  <a:srgbClr val="000000"/>
                </a:solidFill>
                <a:hlinkClick r:id="rId3" action="ppaction://hlinksldjump"/>
              </a:rPr>
              <a:t>Answer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14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9BED67-59B1-42C8-9115-3EAA2760A39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8065595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2F03E1-1250-4654-B7D4-83607CC8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541E73-5F71-4720-AB34-C00C6429D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E33924DA-E2F6-4062-8B5A-7B58D84D4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Wigglers or wrigglers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BE7A64-2982-44DE-8CEA-A623F58D86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8998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25D20D6-FBDD-4A68-9666-A3C19C92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0BFD7D-CBAF-4151-A679-2B1F47C1D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20A97847-9E9F-4B0A-AC16-29521F9B0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Tumblers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70BAD2-7A0D-4B13-8845-AE9A2B3237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2442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63961A5-ED80-4FDD-BCEA-4A121224F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D48224-8EFE-489E-97A3-5F34F3E59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E013D97-17F1-4A6B-B1B8-708932D950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45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D6B918-3657-4062-95B4-DAE688BD8A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76990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57FD26B-26B1-45DA-8EA0-94AE321E3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89ABF0-F1E0-4EE5-95A0-A6DF7C8DB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E35B61A9-E823-4564-B15A-17866DCD4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50-300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5F21DF-7378-4ACE-9B66-9F29CAB57C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8768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A3114A7-BC68-4683-8951-F22F14092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F0A7D6-C2AB-480A-BDA3-7CDF8F3D5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BDDD504-4777-4D89-BD5A-F0D4D3BD4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Tires, buckets, flower pots, pet bowls, catch basin, bird baths.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0CB8E0-CF86-4A94-BB98-BC8183316E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3668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F7CE1D3-3BE7-4BF8-9D5D-CE0FC5766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DFC995-5734-46C2-B743-230C89300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706F81F-086E-4A6B-8C9E-0B22920D1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At least once per week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C9AD0B-919D-480F-AFCD-FB4D4C9DFE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4158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4361BA-C6B6-49AE-82D6-D7F83679FB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3FDAB1-03B8-43A3-AFFC-120C32CF4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8CC1760-934F-4F94-B367-90566C3C1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464813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Old or unmounted tires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B3FE502-E8A0-4152-893E-750E996F94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773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C1EBBD-029C-432A-B6F8-E2D37FF97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3E9F89-E2BD-45B8-9592-27D87AB71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AE8798E5-C8EA-4089-96B6-CE01E0F06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Long sleeved shirt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6F12BD8-B58D-494A-879C-3A06D210C4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02846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28E26B-8669-4A3D-8C4A-F2C6ED831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AED720-583A-473F-911D-1E0BAAFD2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0AC67D56-0EF8-438D-9C5C-88953C2C1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Long pants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62EA752-7E51-47CD-B4D4-725B3E7551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81932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2CAC11-8C64-4AF0-89D3-E16BC9A57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C87859-57FA-410E-9352-2E59A10FE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A1FF4557-620B-494A-9834-9D720CE5B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317377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Environmental Protection Agency (EPA)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42C9212-067C-4687-A552-367AE53E05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562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255B27F-0D0A-45C8-B853-0D6ADA92C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9BCD3C-274F-4A98-877E-4DFBC09FC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42B49F3-2087-40DD-AA7F-60C1638EE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B06308-11D5-436D-B4F9-F614A563BB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264" y="1171593"/>
            <a:ext cx="5516504" cy="19618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What is the process of development from immature to adult mosquito called? </a:t>
            </a:r>
          </a:p>
        </p:txBody>
      </p:sp>
    </p:spTree>
    <p:extLst>
      <p:ext uri="{BB962C8B-B14F-4D97-AF65-F5344CB8AC3E}">
        <p14:creationId xmlns:p14="http://schemas.microsoft.com/office/powerpoint/2010/main" val="7033147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841F91F-361E-44BB-918C-D3BE1F9E5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F48241-D9C7-4EAB-8F0E-06EEBF177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7D81A27-FF0D-458F-8606-2D74E58FE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DEET, IR3535, Picaridin, Oil of lemon eucalyptus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EED932-7B6A-441B-B8C2-B2CF83C60C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066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E83493-412B-40A2-B3D2-5DE5B894A0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CBE037-7146-4829-A3B8-56841D840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EE170E76-4179-4F09-98DD-BE3A3F890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Permethrin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4FDFB0-E6F1-4341-AF79-9D5CFECF02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29887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C19960-DDE6-4B16-A282-56FDD7369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293AC6-C87F-4066-94B7-31104686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629234C-A099-49AB-BDA6-5930C9BB8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Oil of lemon eucalyptus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EAAE29-EBC6-432C-B7C5-DA0E535022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9696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BFBC33-1B21-4897-9EBB-636BB32E8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8A29DB-56A0-484D-9EF8-A3BD77FCA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CF94BAC0-27C5-4E89-B814-C3952DA35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4413621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Headache, fever, vomiting, feeling tired, encephalitis, meningitis, stiff neck, paralysis, seizures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0CF986-1B3A-42AD-879B-B833289F54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8034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CF1B97D-3AE9-4043-AEFA-C9B4FA981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2ACB88-11C9-4839-85A4-4AB41D306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446C8EB-E32B-4041-81E7-38AFFA83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464813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Carbon dioxide, which we exhale when we breath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DE7451-BCFF-4177-92D0-3A51E9372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3100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90CA62C-8637-4552-96D5-C2CCA17E6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CF3AED-57D2-46F9-AB22-662E3C4D9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65FF687B-72B3-44FF-93D2-F6451B857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EEE, JCV, WNV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FB0F624-3F51-4912-A9CB-FA0994CF14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22889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71621DD-D894-4CD6-B1D2-3EC8E452E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9AA420-FE12-4A43-BA80-614FFFF28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E5CD6688-3474-4E26-A4B6-69CD9FE9C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+mn-lt"/>
              </a:rPr>
              <a:t>EEE is typically found on the east coast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7A381E-F7A6-4FB5-AA4E-5D41AC9AF8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1683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3CA35F4-7940-42B9-9CB9-B30B573BE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927512-4ED6-4AED-9A61-99879F6EB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1ECD8F3-A877-4A7B-B400-3BAA528E9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Throughout the continental U.S.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9005EAE-23C8-46C0-A61A-3D06DC21CB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611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8CDB4E-3C6E-40BE-AACA-477A29E6C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6FBA41-8050-4EF5-8A3A-A38093F09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83BEF0E-AE54-4316-8BA0-20DDD5883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464813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 dead-end host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86F4CD-A8D0-428C-BA3A-BCE8E61F7C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6870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AA8954-9E82-4556-886B-C47D1D708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9E9A93-717D-4F8B-9A69-585458260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7F47DB3-722A-4617-8F8A-39961C29D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Vector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4ED225-7531-4853-9E56-81EE1C2D60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20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D6CF59-A8E9-4764-ABA9-DEE052028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D863B7-7F96-4D9C-8839-5CAA7E44E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523E2BAE-2B4A-4DE7-B34F-9CF56570A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1C23D6-68C8-4290-8F38-52C0C9BD78F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4" y="359719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264" y="1171593"/>
            <a:ext cx="5516504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the third stage of a mosquito’s life cycle? </a:t>
            </a:r>
          </a:p>
        </p:txBody>
      </p:sp>
    </p:spTree>
    <p:extLst>
      <p:ext uri="{BB962C8B-B14F-4D97-AF65-F5344CB8AC3E}">
        <p14:creationId xmlns:p14="http://schemas.microsoft.com/office/powerpoint/2010/main" val="120439767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D2A1701-2AC9-402B-8DB0-12F4D0741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93E4A1-ACF2-43E5-8F1A-80ABFCDB8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F3C31CB7-61B4-4FAD-9DF4-E699CA5B1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1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 host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466FB3-8E6D-4164-A889-AE42D322CC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78188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7EF516-6297-49E5-953D-EFFA4D79E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C54A07-0409-45B7-8D44-00777EA3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1596D026-96B2-46AE-A872-452A909DF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1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Dawn and dusk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83E08C-D524-468F-99A5-4A02918F53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20562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AF05627-BD9B-4171-A3D6-F69122E4C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BCE7B5-D5A6-4C34-BEA9-D4F44A517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E1802BA-F505-43FA-8E52-4773E2000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1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Amplification cycle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50027C-D356-4259-944C-96116B4C39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05981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11FF6F-8E25-43F0-843D-71655E846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8B550E-1CC3-48D2-A439-E3823F766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59BA762F-E6FB-49BE-944A-2A5BBBA8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 host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93E83A-5F2D-41CD-A712-D1B4D25D99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36903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661EC8-23CB-4152-9CD9-BF3F72FEF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23FD95-1469-46AF-8AC9-543539424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A04C8B21-6F3B-4BA6-8FA9-71BD0A599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 vector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E796881-0049-4528-A899-4484A95362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05935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C6182A3-F268-427A-B5E4-EA49032C4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A3A58B-7593-47CB-967D-28D32A229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33C85BD2-7DD7-4302-9E9C-72DE54D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519493" y="3819404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A dead-end host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FBD8F4-3996-4B7F-A946-4CB64D16ED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09369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C4B44EE-514C-4BF5-8A9D-A14875A1D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725E7C-6BA0-498C-AD57-C4C7CBBE8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99AAB2B2-C633-48AC-845A-BEC478A71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818756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Four stages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7A07D3-1F46-4848-B837-DCC2F0320C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5536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3A85C6-AED2-4ED2-B7AE-B8C8BE1F7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B8B3A4-07CF-45F8-AEE5-01585046D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B1372E3D-3884-457B-BEC9-96DFC0E45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11905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2" y="1171593"/>
            <a:ext cx="5285678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3-18 days after infection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B52E770-6406-4669-AC4E-E20A9251B2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07065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014D0CE-7191-4A70-AA9D-126789765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476EC7-B286-418C-8A3C-DE04EF437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47D24987-3339-483C-9D56-14E8D98A0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1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1-2 weeks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8C891B-DEAD-43D1-8FEF-6F36CC878E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92941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EBB42A-1BCC-4436-979F-75CBF166A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6F4CC8-F51B-44BE-8E4B-2554711B3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DF1BCB4D-CFD8-41D0-8624-F59F2C052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404232" y="3724509"/>
            <a:ext cx="5285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 action="ppaction://hlinksldjump"/>
              </a:rPr>
              <a:t>Back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31" y="1171593"/>
            <a:ext cx="5285679" cy="196189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No treatment, only support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521294-34C6-46E2-86C4-CAEA99AE18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4190" y="1090150"/>
            <a:ext cx="5277810" cy="527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335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B82576B-158F-4AAF-B6F4-529D59E3D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EFA309-CE70-4DEC-88C7-B77428B85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49">
            <a:extLst>
              <a:ext uri="{FF2B5EF4-FFF2-40B4-BE49-F238E27FC236}">
                <a16:creationId xmlns:a16="http://schemas.microsoft.com/office/drawing/2014/main" id="{80718E46-B0B1-4B17-AAC9-B6ACEE574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B927AD-ACA1-45CF-901B-4A79A76368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" r="7138" b="3"/>
          <a:stretch/>
        </p:blipFill>
        <p:spPr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08463-81EC-4E50-9985-D47A1673C355}"/>
              </a:ext>
            </a:extLst>
          </p:cNvPr>
          <p:cNvSpPr txBox="1"/>
          <p:nvPr/>
        </p:nvSpPr>
        <p:spPr>
          <a:xfrm>
            <a:off x="6271263" y="3724508"/>
            <a:ext cx="2467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hlinkClick r:id="rId4" action="ppaction://hlinksldjump"/>
              </a:rPr>
              <a:t>Answer</a:t>
            </a:r>
            <a:endParaRPr lang="en-US" sz="4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C647E-F719-4B2D-8191-6E83DFAA1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71593"/>
            <a:ext cx="5691768" cy="1961899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What is the long feathery organ used to hear and smell? </a:t>
            </a:r>
          </a:p>
        </p:txBody>
      </p:sp>
    </p:spTree>
    <p:extLst>
      <p:ext uri="{BB962C8B-B14F-4D97-AF65-F5344CB8AC3E}">
        <p14:creationId xmlns:p14="http://schemas.microsoft.com/office/powerpoint/2010/main" val="405876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821</Words>
  <Application>Microsoft Office PowerPoint</Application>
  <PresentationFormat>Widescreen</PresentationFormat>
  <Paragraphs>177</Paragraphs>
  <Slides>89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3" baseType="lpstr">
      <vt:lpstr>Arial</vt:lpstr>
      <vt:lpstr>Calibri</vt:lpstr>
      <vt:lpstr>Calibri Light</vt:lpstr>
      <vt:lpstr>Office Theme</vt:lpstr>
      <vt:lpstr>Mosquito Trivia Face-Off</vt:lpstr>
      <vt:lpstr>What does a female mosquito use to pierce the skin? </vt:lpstr>
      <vt:lpstr>Why do female mosquitoes need blood? </vt:lpstr>
      <vt:lpstr>What do male mosquitoes feed on? </vt:lpstr>
      <vt:lpstr>What part of the mosquito’s body do their legs attach to? </vt:lpstr>
      <vt:lpstr>What part of the mosquito body fills up with blood? </vt:lpstr>
      <vt:lpstr>What is the process of development from immature to adult mosquito called? </vt:lpstr>
      <vt:lpstr>What is the third stage of a mosquito’s life cycle? </vt:lpstr>
      <vt:lpstr>What is the long feathery organ used to hear and smell? </vt:lpstr>
      <vt:lpstr>What is essential for mosquitoes to complete their life cycle? </vt:lpstr>
      <vt:lpstr>What is an example of a natural container where mosquitoes breed? </vt:lpstr>
      <vt:lpstr>What type of habitat has water sources present for long periods of time? </vt:lpstr>
      <vt:lpstr>What type of habitat has water sources that alternate between wet and dry? </vt:lpstr>
      <vt:lpstr>What do mosquitoes use to find a host when they get closer to the host? </vt:lpstr>
      <vt:lpstr>What is a normal predator of mosquito larvae? </vt:lpstr>
      <vt:lpstr>What is the nickname for the larva stage of the mosquito? </vt:lpstr>
      <vt:lpstr>What is the nickname for the pupa stage of the mosquito? </vt:lpstr>
      <vt:lpstr>How many species of mosquitoes are currently found in Maine? </vt:lpstr>
      <vt:lpstr>How many eggs do females usually lay at one time? </vt:lpstr>
      <vt:lpstr>What is an example of a man-made container that can collect water? </vt:lpstr>
      <vt:lpstr>How often should you empty standing water so that mosquito larvae won’t have time to complete their life cycle? </vt:lpstr>
      <vt:lpstr>What is the man-made container that is the most common breeding site for mosquitoes around the home? </vt:lpstr>
      <vt:lpstr>What type of shirt will lower your chances of getting bitten by a mosquito? </vt:lpstr>
      <vt:lpstr>What clothes that you wear on your bottom half will lower your chances of getting bitten by a mosquito? </vt:lpstr>
      <vt:lpstr>What agency should mosquito repellent be approved by? </vt:lpstr>
      <vt:lpstr>Name one repellent that is approved for use on skin? </vt:lpstr>
      <vt:lpstr>What repellent is approved for use on clothing? </vt:lpstr>
      <vt:lpstr>Which repellent is a natural repellent? </vt:lpstr>
      <vt:lpstr>Name one symptom of EEE, JCV, or WNV? </vt:lpstr>
      <vt:lpstr>How do mosquitoes detect a human they want to bite from far away? </vt:lpstr>
      <vt:lpstr>What is one of the mosquito-borne disease endemic in Maine? </vt:lpstr>
      <vt:lpstr>Where in the US is EEE found? </vt:lpstr>
      <vt:lpstr>Where in the US is WNV found? </vt:lpstr>
      <vt:lpstr>What is the term for a host that cannot transmit the virus to others? </vt:lpstr>
      <vt:lpstr>What is the term for an organism that transmits the pathogen from one animal to another? </vt:lpstr>
      <vt:lpstr>What is the term for an animal that a mosquito can feed on? </vt:lpstr>
      <vt:lpstr>When are mosquitoes that can carry EEE, JCV, and WNV most active? </vt:lpstr>
      <vt:lpstr>What is the process called when a bird infects a mosquito that can then infect another bird? </vt:lpstr>
      <vt:lpstr>What role does a bird play in the transmission cycle? </vt:lpstr>
      <vt:lpstr>What role does a mosquito play in the transmission cycle? </vt:lpstr>
      <vt:lpstr>What role does a human or horse play in the transmission cycle? </vt:lpstr>
      <vt:lpstr>How many stages does the life cycle of a mosquito consist of? </vt:lpstr>
      <vt:lpstr>If you are infected with a mosquito-borne illness, how long will it take for symptoms to appear? </vt:lpstr>
      <vt:lpstr>If you are infected with a mosquito-borne illness, how long do symptoms usually last? </vt:lpstr>
      <vt:lpstr>What is the treatment for mosquito-borne illness? </vt:lpstr>
      <vt:lpstr>Abdomen</vt:lpstr>
      <vt:lpstr>Proboscis</vt:lpstr>
      <vt:lpstr>Plant nectar</vt:lpstr>
      <vt:lpstr>Pupa</vt:lpstr>
      <vt:lpstr>To lay eggs</vt:lpstr>
      <vt:lpstr>Thorax</vt:lpstr>
      <vt:lpstr>Antenna</vt:lpstr>
      <vt:lpstr>Metamorphosis</vt:lpstr>
      <vt:lpstr>Water</vt:lpstr>
      <vt:lpstr>Spots between branches of trees or holes formed in trees where water collects, puddles. </vt:lpstr>
      <vt:lpstr>Permanent water</vt:lpstr>
      <vt:lpstr>Flood water</vt:lpstr>
      <vt:lpstr>Heat, moisture, or vision</vt:lpstr>
      <vt:lpstr>Fish, birds, or dragonflies</vt:lpstr>
      <vt:lpstr>Wigglers or wrigglers</vt:lpstr>
      <vt:lpstr>Tumblers</vt:lpstr>
      <vt:lpstr>45</vt:lpstr>
      <vt:lpstr>50-300</vt:lpstr>
      <vt:lpstr>Tires, buckets, flower pots, pet bowls, catch basin, bird baths. </vt:lpstr>
      <vt:lpstr>At least once per week</vt:lpstr>
      <vt:lpstr>Old or unmounted tires</vt:lpstr>
      <vt:lpstr>Long sleeved shirt</vt:lpstr>
      <vt:lpstr>Long pants</vt:lpstr>
      <vt:lpstr>Environmental Protection Agency (EPA)</vt:lpstr>
      <vt:lpstr>DEET, IR3535, Picaridin, Oil of lemon eucalyptus</vt:lpstr>
      <vt:lpstr>Permethrin</vt:lpstr>
      <vt:lpstr>Oil of lemon eucalyptus</vt:lpstr>
      <vt:lpstr>Headache, fever, vomiting, feeling tired, encephalitis, meningitis, stiff neck, paralysis, seizures</vt:lpstr>
      <vt:lpstr>Carbon dioxide, which we exhale when we breath</vt:lpstr>
      <vt:lpstr>EEE, JCV, WNV</vt:lpstr>
      <vt:lpstr>EEE is typically found on the east coast</vt:lpstr>
      <vt:lpstr>Throughout the continental U.S.</vt:lpstr>
      <vt:lpstr>A dead-end host</vt:lpstr>
      <vt:lpstr>Vector</vt:lpstr>
      <vt:lpstr>A host</vt:lpstr>
      <vt:lpstr>Dawn and dusk</vt:lpstr>
      <vt:lpstr>Amplification cycle</vt:lpstr>
      <vt:lpstr>A host</vt:lpstr>
      <vt:lpstr>A vector</vt:lpstr>
      <vt:lpstr>A dead-end host</vt:lpstr>
      <vt:lpstr>Four stages</vt:lpstr>
      <vt:lpstr>3-18 days after infection</vt:lpstr>
      <vt:lpstr>1-2 weeks</vt:lpstr>
      <vt:lpstr>No treatment, only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Mosquito Trivia Face-Off</dc:title>
  <dc:creator>Porter, Megan</dc:creator>
  <cp:lastModifiedBy>Peranzi, Catie</cp:lastModifiedBy>
  <cp:revision>8</cp:revision>
  <dcterms:created xsi:type="dcterms:W3CDTF">2020-08-05T17:43:29Z</dcterms:created>
  <dcterms:modified xsi:type="dcterms:W3CDTF">2020-09-11T15:47:37Z</dcterms:modified>
</cp:coreProperties>
</file>