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6858000" cx="12192000"/>
  <p:notesSz cx="7027850" cy="9313850"/>
  <p:embeddedFontLst>
    <p:embeddedFont>
      <p:font typeface="Roboto"/>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57" roundtripDataSignature="AMtx7mjqCDLCIbM5Aa0Lq+3z8sSB2w9K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Roboto-regular.fntdata"/><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Roboto-italic.fntdata"/><Relationship Id="rId10" Type="http://schemas.openxmlformats.org/officeDocument/2006/relationships/slide" Target="slides/slide4.xml"/><Relationship Id="rId54" Type="http://schemas.openxmlformats.org/officeDocument/2006/relationships/font" Target="fonts/Roboto-bold.fntdata"/><Relationship Id="rId13" Type="http://schemas.openxmlformats.org/officeDocument/2006/relationships/slide" Target="slides/slide7.xml"/><Relationship Id="rId57" Type="http://customschemas.google.com/relationships/presentationmetadata" Target="metadata"/><Relationship Id="rId12" Type="http://schemas.openxmlformats.org/officeDocument/2006/relationships/slide" Target="slides/slide6.xml"/><Relationship Id="rId56" Type="http://schemas.openxmlformats.org/officeDocument/2006/relationships/font" Target="fonts/Roboto-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045407" cy="467311"/>
          </a:xfrm>
          <a:prstGeom prst="rect">
            <a:avLst/>
          </a:prstGeom>
          <a:noFill/>
          <a:ln>
            <a:noFill/>
          </a:ln>
        </p:spPr>
        <p:txBody>
          <a:bodyPr anchorCtr="0" anchor="t" bIns="46650" lIns="93325" spcFirstLastPara="1" rIns="93325" wrap="square" tIns="46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80830" y="1"/>
            <a:ext cx="3045407" cy="467311"/>
          </a:xfrm>
          <a:prstGeom prst="rect">
            <a:avLst/>
          </a:prstGeom>
          <a:noFill/>
          <a:ln>
            <a:noFill/>
          </a:ln>
        </p:spPr>
        <p:txBody>
          <a:bodyPr anchorCtr="0" anchor="t" bIns="46650" lIns="93325" spcFirstLastPara="1" rIns="93325" wrap="square" tIns="466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846555"/>
            <a:ext cx="3045407" cy="467310"/>
          </a:xfrm>
          <a:prstGeom prst="rect">
            <a:avLst/>
          </a:prstGeom>
          <a:noFill/>
          <a:ln>
            <a:noFill/>
          </a:ln>
        </p:spPr>
        <p:txBody>
          <a:bodyPr anchorCtr="0" anchor="b" bIns="46650" lIns="93325" spcFirstLastPara="1" rIns="93325" wrap="square" tIns="46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1: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 and Allison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MPF, Who we are, What we do.</a:t>
            </a:r>
            <a:endParaRPr/>
          </a:p>
          <a:p>
            <a:pPr indent="0" lvl="0" marL="0" rtl="0" algn="l">
              <a:lnSpc>
                <a:spcPct val="100000"/>
              </a:lnSpc>
              <a:spcBef>
                <a:spcPts val="0"/>
              </a:spcBef>
              <a:spcAft>
                <a:spcPts val="0"/>
              </a:spcAft>
              <a:buSzPts val="1400"/>
              <a:buNone/>
            </a:pPr>
            <a:r>
              <a:rPr lang="en-US"/>
              <a:t>-Maine’s Parent Training information Center</a:t>
            </a:r>
            <a:endParaRPr/>
          </a:p>
          <a:p>
            <a:pPr indent="0" lvl="0" marL="0" rtl="0" algn="l">
              <a:lnSpc>
                <a:spcPct val="100000"/>
              </a:lnSpc>
              <a:spcBef>
                <a:spcPts val="0"/>
              </a:spcBef>
              <a:spcAft>
                <a:spcPts val="0"/>
              </a:spcAft>
              <a:buSzPts val="1400"/>
              <a:buNone/>
            </a:pPr>
            <a:r>
              <a:rPr lang="en-US"/>
              <a:t>	-provide trainings like this, create family friendly resources</a:t>
            </a:r>
            <a:endParaRPr/>
          </a:p>
          <a:p>
            <a:pPr indent="0" lvl="0" marL="0" rtl="0" algn="l">
              <a:lnSpc>
                <a:spcPct val="100000"/>
              </a:lnSpc>
              <a:spcBef>
                <a:spcPts val="0"/>
              </a:spcBef>
              <a:spcAft>
                <a:spcPts val="0"/>
              </a:spcAft>
              <a:buSzPts val="1400"/>
              <a:buNone/>
            </a:pPr>
            <a:r>
              <a:rPr lang="en-US"/>
              <a:t>	-Parent information Specialists available via email and phone to answer questions</a:t>
            </a:r>
            <a:endParaRPr/>
          </a:p>
          <a:p>
            <a:pPr indent="0" lvl="0" marL="0" rtl="0" algn="l">
              <a:lnSpc>
                <a:spcPct val="100000"/>
              </a:lnSpc>
              <a:spcBef>
                <a:spcPts val="0"/>
              </a:spcBef>
              <a:spcAft>
                <a:spcPts val="0"/>
              </a:spcAft>
              <a:buSzPts val="1400"/>
              <a:buNone/>
            </a:pPr>
            <a:r>
              <a:rPr lang="en-US"/>
              <a:t>	-If we don’t know the answers, we will find someone who does</a:t>
            </a:r>
            <a:endParaRPr/>
          </a:p>
          <a:p>
            <a:pPr indent="0" lvl="0" marL="0" rtl="0" algn="l">
              <a:lnSpc>
                <a:spcPct val="100000"/>
              </a:lnSpc>
              <a:spcBef>
                <a:spcPts val="0"/>
              </a:spcBef>
              <a:spcAft>
                <a:spcPts val="0"/>
              </a:spcAft>
              <a:buSzPts val="1400"/>
              <a:buNone/>
            </a:pPr>
            <a:r>
              <a:rPr lang="en-US"/>
              <a:t>Maine F2F program</a:t>
            </a:r>
            <a:endParaRPr/>
          </a:p>
          <a:p>
            <a:pPr indent="0" lvl="0" marL="0" rtl="0" algn="l">
              <a:lnSpc>
                <a:spcPct val="100000"/>
              </a:lnSpc>
              <a:spcBef>
                <a:spcPts val="0"/>
              </a:spcBef>
              <a:spcAft>
                <a:spcPts val="0"/>
              </a:spcAft>
              <a:buSzPts val="1400"/>
              <a:buNone/>
            </a:pPr>
            <a:r>
              <a:rPr lang="en-US"/>
              <a:t>-Provide Parent to Parent Support via Family Support Navigators program</a:t>
            </a:r>
            <a:endParaRPr/>
          </a:p>
          <a:p>
            <a:pPr indent="0" lvl="0" marL="0" rtl="0" algn="l">
              <a:lnSpc>
                <a:spcPct val="100000"/>
              </a:lnSpc>
              <a:spcBef>
                <a:spcPts val="0"/>
              </a:spcBef>
              <a:spcAft>
                <a:spcPts val="0"/>
              </a:spcAft>
              <a:buSzPts val="1400"/>
              <a:buNone/>
            </a:pPr>
            <a:r>
              <a:rPr lang="en-US"/>
              <a:t>	-Parents with lived experience navigating the different systems of care.</a:t>
            </a:r>
            <a:endParaRPr/>
          </a:p>
          <a:p>
            <a:pPr indent="0" lvl="0" marL="0" rtl="0" algn="l">
              <a:lnSpc>
                <a:spcPct val="100000"/>
              </a:lnSpc>
              <a:spcBef>
                <a:spcPts val="0"/>
              </a:spcBef>
              <a:spcAft>
                <a:spcPts val="0"/>
              </a:spcAft>
              <a:buSzPts val="1400"/>
              <a:buNone/>
            </a:pPr>
            <a:r>
              <a:rPr lang="en-US"/>
              <a:t>	-Trained with MPF trainings</a:t>
            </a:r>
            <a:endParaRPr/>
          </a:p>
          <a:p>
            <a:pPr indent="0" lvl="0" marL="0" rtl="0" algn="l">
              <a:lnSpc>
                <a:spcPct val="100000"/>
              </a:lnSpc>
              <a:spcBef>
                <a:spcPts val="0"/>
              </a:spcBef>
              <a:spcAft>
                <a:spcPts val="0"/>
              </a:spcAft>
              <a:buSzPts val="1400"/>
              <a:buNone/>
            </a:pPr>
            <a:r>
              <a:rPr lang="en-US"/>
              <a:t>	-provide assistance, support</a:t>
            </a:r>
            <a:endParaRPr/>
          </a:p>
          <a:p>
            <a:pPr indent="0" lvl="0" marL="0" rtl="0" algn="l">
              <a:lnSpc>
                <a:spcPct val="100000"/>
              </a:lnSpc>
              <a:spcBef>
                <a:spcPts val="0"/>
              </a:spcBef>
              <a:spcAft>
                <a:spcPts val="0"/>
              </a:spcAft>
              <a:buSzPts val="1400"/>
              <a:buNone/>
            </a:pPr>
            <a:r>
              <a:rPr lang="en-US"/>
              <a:t>	-help organizing paperwork, help applications through different programs, MaineCare Katie Beckett sit in with you during IEP meetings,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Education Special is our General Guide to Special Education in Maine. We also have other trainings Transitioning to K, and Transitioning from HS, Supported Decision Making:</a:t>
            </a:r>
            <a:endParaRPr/>
          </a:p>
        </p:txBody>
      </p:sp>
      <p:sp>
        <p:nvSpPr>
          <p:cNvPr id="138" name="Google Shape;138;p1: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0: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0: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National Activities to Improve Education of Children with Disabilities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Our grants from the Office of Special Education are funded through this law</a:t>
            </a:r>
            <a:endParaRPr/>
          </a:p>
        </p:txBody>
      </p:sp>
      <p:sp>
        <p:nvSpPr>
          <p:cNvPr id="236" name="Google Shape;236;p10: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1: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1: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a:t>
            </a:r>
            <a:endParaRPr/>
          </a:p>
          <a:p>
            <a:pPr indent="0" lvl="0" marL="0" rtl="0" algn="l">
              <a:lnSpc>
                <a:spcPct val="100000"/>
              </a:lnSpc>
              <a:spcBef>
                <a:spcPts val="0"/>
              </a:spcBef>
              <a:spcAft>
                <a:spcPts val="0"/>
              </a:spcAft>
              <a:buSzPts val="1400"/>
              <a:buNone/>
            </a:pPr>
            <a:r>
              <a:t/>
            </a:r>
            <a:endParaRPr sz="3200"/>
          </a:p>
          <a:p>
            <a:pPr indent="0" lvl="0" marL="0" rtl="0" algn="l">
              <a:lnSpc>
                <a:spcPct val="100000"/>
              </a:lnSpc>
              <a:spcBef>
                <a:spcPts val="0"/>
              </a:spcBef>
              <a:spcAft>
                <a:spcPts val="0"/>
              </a:spcAft>
              <a:buSzPts val="1400"/>
              <a:buNone/>
            </a:pPr>
            <a:r>
              <a:rPr lang="en-US" sz="3200"/>
              <a:t>MUSER is Maine’s special education law, and must meet or exceed the federal law IDEA</a:t>
            </a:r>
            <a:endParaRPr sz="3200"/>
          </a:p>
        </p:txBody>
      </p:sp>
      <p:sp>
        <p:nvSpPr>
          <p:cNvPr id="248" name="Google Shape;248;p11: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2: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2: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Non-italicized = Language directly from IDEA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Italics = Where Maine exceeds IDEA</a:t>
            </a:r>
            <a:endParaRPr/>
          </a:p>
        </p:txBody>
      </p:sp>
      <p:sp>
        <p:nvSpPr>
          <p:cNvPr id="257" name="Google Shape;257;p12: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3: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3: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  SDI allows for the altering of curriculum to be delivered in a way which is accessible to the student.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Specially Designed Instruction is a key part defining “What is special education”</a:t>
            </a:r>
            <a:endParaRPr/>
          </a:p>
        </p:txBody>
      </p:sp>
      <p:sp>
        <p:nvSpPr>
          <p:cNvPr id="266" name="Google Shape;266;p13: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4: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4: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Allison: Not limited to academic areas, but includes all aspects of the school day </a:t>
            </a:r>
            <a:endParaRPr/>
          </a:p>
          <a:p>
            <a:pPr indent="0" lvl="0" marL="0" rtl="0" algn="l">
              <a:lnSpc>
                <a:spcPct val="100000"/>
              </a:lnSpc>
              <a:spcBef>
                <a:spcPts val="0"/>
              </a:spcBef>
              <a:spcAft>
                <a:spcPts val="0"/>
              </a:spcAft>
              <a:buSzPts val="1400"/>
              <a:buNone/>
            </a:pPr>
            <a:r>
              <a:rPr lang="en-US"/>
              <a:t>goal of a least restrictive environment</a:t>
            </a:r>
            <a:endParaRPr/>
          </a:p>
          <a:p>
            <a:pPr indent="0" lvl="0" marL="0" rtl="0" algn="l">
              <a:lnSpc>
                <a:spcPct val="100000"/>
              </a:lnSpc>
              <a:spcBef>
                <a:spcPts val="0"/>
              </a:spcBef>
              <a:spcAft>
                <a:spcPts val="0"/>
              </a:spcAft>
              <a:buSzPts val="1400"/>
              <a:buNone/>
            </a:pPr>
            <a:r>
              <a:rPr lang="en-US"/>
              <a:t>Services - what is provided, including Speech, OT</a:t>
            </a:r>
            <a:endParaRPr/>
          </a:p>
          <a:p>
            <a:pPr indent="0" lvl="0" marL="0" rtl="0" algn="l">
              <a:lnSpc>
                <a:spcPct val="100000"/>
              </a:lnSpc>
              <a:spcBef>
                <a:spcPts val="0"/>
              </a:spcBef>
              <a:spcAft>
                <a:spcPts val="0"/>
              </a:spcAft>
              <a:buSzPts val="1400"/>
              <a:buNone/>
            </a:pPr>
            <a:r>
              <a:rPr lang="en-US"/>
              <a:t>Accommodations- removes barriers to edcuation</a:t>
            </a:r>
            <a:endParaRPr/>
          </a:p>
          <a:p>
            <a:pPr indent="0" lvl="0" marL="0" rtl="0" algn="l">
              <a:lnSpc>
                <a:spcPct val="100000"/>
              </a:lnSpc>
              <a:spcBef>
                <a:spcPts val="0"/>
              </a:spcBef>
              <a:spcAft>
                <a:spcPts val="0"/>
              </a:spcAft>
              <a:buSzPts val="1400"/>
              <a:buNone/>
            </a:pPr>
            <a:r>
              <a:rPr lang="en-US"/>
              <a:t>IRLP- Individualized Remote Learning Plan, temporary plan to provide FAPE safely during novel circumstances like COVID-19. not require by IDEA, however MDOE recommends IEP teams consider such a plan. should be added as an accommodation to the IEP. (Not changing the IEP goals, services during COVID-19, rather adding an accommodation to receive FAPE remotely)</a:t>
            </a:r>
            <a:endParaRPr/>
          </a:p>
        </p:txBody>
      </p:sp>
      <p:sp>
        <p:nvSpPr>
          <p:cNvPr id="274" name="Google Shape;274;p14: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5: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5: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Allison: Consultation from Specialists: including Board Certified Behavioral Analysts (BCBAs) –Advanced Behaviorial Analysis Therapy</a:t>
            </a:r>
            <a:endParaRPr/>
          </a:p>
          <a:p>
            <a:pPr indent="0" lvl="0" marL="0" rtl="0" algn="l">
              <a:lnSpc>
                <a:spcPct val="100000"/>
              </a:lnSpc>
              <a:spcBef>
                <a:spcPts val="0"/>
              </a:spcBef>
              <a:spcAft>
                <a:spcPts val="0"/>
              </a:spcAft>
              <a:buSzPts val="1400"/>
              <a:buNone/>
            </a:pPr>
            <a:r>
              <a:rPr lang="en-US"/>
              <a:t>If its determined that the student is unable to retain information during extended breaks in school schedule, it is not a lot of time for students any longer, usually 3-4 days a week for a few hours each day over the summer </a:t>
            </a:r>
            <a:endParaRPr/>
          </a:p>
        </p:txBody>
      </p:sp>
      <p:sp>
        <p:nvSpPr>
          <p:cNvPr id="289" name="Google Shape;289;p15: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7: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7: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Allison:  PBIS – methods used to identify and support behavior; intended to create a positive learning environment by: feeling safe, respected, engaged in learning, involved in school life, &amp; having a shared vision between teachers and students</a:t>
            </a:r>
            <a:endParaRPr/>
          </a:p>
        </p:txBody>
      </p:sp>
      <p:sp>
        <p:nvSpPr>
          <p:cNvPr id="320" name="Google Shape;320;p17: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8: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18: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  Example: my son has a buddy who he has been in school with since age 6. They both have Down syndrome and ADHD and look very similar on paper. However, their IEPs are very different and truly are designed to meet each of their unique needs.</a:t>
            </a:r>
            <a:endParaRPr/>
          </a:p>
          <a:p>
            <a:pPr indent="0" lvl="0" marL="0" rtl="0" algn="l">
              <a:lnSpc>
                <a:spcPct val="100000"/>
              </a:lnSpc>
              <a:spcBef>
                <a:spcPts val="0"/>
              </a:spcBef>
              <a:spcAft>
                <a:spcPts val="0"/>
              </a:spcAft>
              <a:buSzPts val="1400"/>
              <a:buNone/>
            </a:pPr>
            <a:r>
              <a:rPr lang="en-US"/>
              <a:t>LRE - Goal is LRE but will look different for everyone, depends on who, where, what when etc</a:t>
            </a:r>
            <a:endParaRPr/>
          </a:p>
        </p:txBody>
      </p:sp>
      <p:sp>
        <p:nvSpPr>
          <p:cNvPr id="345" name="Google Shape;345;p18: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9: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19: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 Child Find: a school district is still tasked with finding children who qualify for SPED services and providing access to SPED for ANY child who lives in that district. A child who is home-schooled or enrolled in private school is still entitled to receive evaluations, but they are choosing to give up their access to SPED services as this only applies to public school education.</a:t>
            </a:r>
            <a:endParaRPr/>
          </a:p>
          <a:p>
            <a:pPr indent="0" lvl="0" marL="0" rtl="0" algn="l">
              <a:lnSpc>
                <a:spcPct val="100000"/>
              </a:lnSpc>
              <a:spcBef>
                <a:spcPts val="0"/>
              </a:spcBef>
              <a:spcAft>
                <a:spcPts val="0"/>
              </a:spcAft>
              <a:buSzPts val="1400"/>
              <a:buNone/>
            </a:pPr>
            <a:r>
              <a:rPr lang="en-US"/>
              <a:t>Dual enrollment - can still have services for special education</a:t>
            </a:r>
            <a:endParaRPr/>
          </a:p>
        </p:txBody>
      </p:sp>
      <p:sp>
        <p:nvSpPr>
          <p:cNvPr id="360" name="Google Shape;360;p19: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0: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20: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 currently CDS is providing these services and creating the IFSP</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 developmental delay refers to a child who has not gained the development skills expected of them. </a:t>
            </a:r>
            <a:endParaRPr/>
          </a:p>
        </p:txBody>
      </p:sp>
      <p:sp>
        <p:nvSpPr>
          <p:cNvPr id="373" name="Google Shape;373;p20: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2: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are not experts, we like to consider ourselves generalists. Maine Parent Federation is not a legal services agency and cannot provide legal advice or representation. </a:t>
            </a:r>
            <a:endParaRPr/>
          </a:p>
          <a:p>
            <a:pPr indent="0" lvl="0" marL="0" rtl="0" algn="l">
              <a:lnSpc>
                <a:spcPct val="100000"/>
              </a:lnSpc>
              <a:spcBef>
                <a:spcPts val="0"/>
              </a:spcBef>
              <a:spcAft>
                <a:spcPts val="0"/>
              </a:spcAft>
              <a:buSzPts val="1400"/>
              <a:buNone/>
            </a:pPr>
            <a:r>
              <a:t/>
            </a:r>
            <a:endParaRPr/>
          </a:p>
        </p:txBody>
      </p:sp>
      <p:sp>
        <p:nvSpPr>
          <p:cNvPr id="147" name="Google Shape;147;p2: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1: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21: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  Shifting form CDS to Public school. Some school  districts have taken over the responsibility of the 3-5 year olds.  LRE is NOT just about </a:t>
            </a:r>
            <a:r>
              <a:rPr i="1" lang="en-US"/>
              <a:t>where</a:t>
            </a:r>
            <a:r>
              <a:rPr lang="en-US"/>
              <a:t> the education takes place but we also need to consider the </a:t>
            </a:r>
            <a:r>
              <a:rPr i="1" lang="en-US"/>
              <a:t>who</a:t>
            </a:r>
            <a:r>
              <a:rPr lang="en-US"/>
              <a:t> and the </a:t>
            </a:r>
            <a:r>
              <a:rPr i="1" lang="en-US"/>
              <a:t>how </a:t>
            </a:r>
            <a:r>
              <a:rPr i="0" lang="en-US"/>
              <a:t> -- it’s a combination of location, programming, &amp; practices &amp; will fluctuate depending on time of day, subject matter, staff, classmates, etc. LRE is individualized and does not always mean mainstream classroom setting (i.e. LRE for a student who gets distracted during reading in the mainstream classroom due to noise &amp; activity level, would actually be a quiet place to work)</a:t>
            </a:r>
            <a:endParaRPr i="0"/>
          </a:p>
          <a:p>
            <a:pPr indent="0" lvl="0" marL="0" rtl="0" algn="l">
              <a:lnSpc>
                <a:spcPct val="100000"/>
              </a:lnSpc>
              <a:spcBef>
                <a:spcPts val="0"/>
              </a:spcBef>
              <a:spcAft>
                <a:spcPts val="0"/>
              </a:spcAft>
              <a:buSzPts val="1400"/>
              <a:buNone/>
            </a:pPr>
            <a:r>
              <a:rPr lang="en-US"/>
              <a:t>Still CDS currently</a:t>
            </a:r>
            <a:endParaRPr/>
          </a:p>
        </p:txBody>
      </p:sp>
      <p:sp>
        <p:nvSpPr>
          <p:cNvPr id="390" name="Google Shape;390;p21: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2: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22: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Negatively impact: a mother called and felt her son was entitled to PT support in school as he had a diagnosis of Autism. She felt his gross motor skills were interfering with her son’s school day. The school performed the appropriate evaluations and found that in fact his gross motor skills were not inhibiting him from engaging/accessing his education, and they denied her request for PT. The school DOES have the right to do deny support services if the disability does not negatively impact the student’s access to education.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Autism</a:t>
            </a:r>
            <a:endParaRPr/>
          </a:p>
          <a:p>
            <a:pPr indent="0" lvl="0" marL="0" rtl="0" algn="l">
              <a:lnSpc>
                <a:spcPct val="100000"/>
              </a:lnSpc>
              <a:spcBef>
                <a:spcPts val="0"/>
              </a:spcBef>
              <a:spcAft>
                <a:spcPts val="0"/>
              </a:spcAft>
              <a:buSzPts val="1400"/>
              <a:buNone/>
            </a:pPr>
            <a:r>
              <a:rPr lang="en-US"/>
              <a:t>Deaf-Blindness</a:t>
            </a:r>
            <a:endParaRPr/>
          </a:p>
          <a:p>
            <a:pPr indent="0" lvl="0" marL="0" rtl="0" algn="l">
              <a:lnSpc>
                <a:spcPct val="100000"/>
              </a:lnSpc>
              <a:spcBef>
                <a:spcPts val="0"/>
              </a:spcBef>
              <a:spcAft>
                <a:spcPts val="0"/>
              </a:spcAft>
              <a:buSzPts val="1400"/>
              <a:buNone/>
            </a:pPr>
            <a:r>
              <a:rPr lang="en-US"/>
              <a:t>Deafness</a:t>
            </a:r>
            <a:endParaRPr/>
          </a:p>
          <a:p>
            <a:pPr indent="0" lvl="0" marL="0" rtl="0" algn="l">
              <a:lnSpc>
                <a:spcPct val="100000"/>
              </a:lnSpc>
              <a:spcBef>
                <a:spcPts val="0"/>
              </a:spcBef>
              <a:spcAft>
                <a:spcPts val="0"/>
              </a:spcAft>
              <a:buSzPts val="1400"/>
              <a:buNone/>
            </a:pPr>
            <a:r>
              <a:rPr lang="en-US"/>
              <a:t>Emotional Disturbance</a:t>
            </a:r>
            <a:endParaRPr/>
          </a:p>
          <a:p>
            <a:pPr indent="0" lvl="0" marL="0" rtl="0" algn="l">
              <a:lnSpc>
                <a:spcPct val="100000"/>
              </a:lnSpc>
              <a:spcBef>
                <a:spcPts val="0"/>
              </a:spcBef>
              <a:spcAft>
                <a:spcPts val="0"/>
              </a:spcAft>
              <a:buSzPts val="1400"/>
              <a:buNone/>
            </a:pPr>
            <a:r>
              <a:rPr lang="en-US"/>
              <a:t>Hearing Impairment</a:t>
            </a:r>
            <a:endParaRPr/>
          </a:p>
          <a:p>
            <a:pPr indent="0" lvl="0" marL="0" rtl="0" algn="l">
              <a:lnSpc>
                <a:spcPct val="100000"/>
              </a:lnSpc>
              <a:spcBef>
                <a:spcPts val="0"/>
              </a:spcBef>
              <a:spcAft>
                <a:spcPts val="0"/>
              </a:spcAft>
              <a:buSzPts val="1400"/>
              <a:buNone/>
            </a:pPr>
            <a:r>
              <a:rPr lang="en-US"/>
              <a:t>Intellectual Disability</a:t>
            </a:r>
            <a:endParaRPr/>
          </a:p>
          <a:p>
            <a:pPr indent="0" lvl="0" marL="0" rtl="0" algn="l">
              <a:lnSpc>
                <a:spcPct val="100000"/>
              </a:lnSpc>
              <a:spcBef>
                <a:spcPts val="0"/>
              </a:spcBef>
              <a:spcAft>
                <a:spcPts val="0"/>
              </a:spcAft>
              <a:buSzPts val="1400"/>
              <a:buNone/>
            </a:pPr>
            <a:r>
              <a:rPr lang="en-US"/>
              <a:t>Multiple Disabilities</a:t>
            </a:r>
            <a:endParaRPr/>
          </a:p>
          <a:p>
            <a:pPr indent="0" lvl="0" marL="0" rtl="0" algn="l">
              <a:lnSpc>
                <a:spcPct val="100000"/>
              </a:lnSpc>
              <a:spcBef>
                <a:spcPts val="0"/>
              </a:spcBef>
              <a:spcAft>
                <a:spcPts val="0"/>
              </a:spcAft>
              <a:buSzPts val="1400"/>
              <a:buNone/>
            </a:pPr>
            <a:r>
              <a:rPr lang="en-US"/>
              <a:t>Orthopedic Impairment</a:t>
            </a:r>
            <a:endParaRPr/>
          </a:p>
          <a:p>
            <a:pPr indent="0" lvl="0" marL="0" rtl="0" algn="l">
              <a:lnSpc>
                <a:spcPct val="100000"/>
              </a:lnSpc>
              <a:spcBef>
                <a:spcPts val="0"/>
              </a:spcBef>
              <a:spcAft>
                <a:spcPts val="0"/>
              </a:spcAft>
              <a:buSzPts val="1400"/>
              <a:buNone/>
            </a:pPr>
            <a:r>
              <a:rPr lang="en-US"/>
              <a:t>Other Health Impairment</a:t>
            </a:r>
            <a:endParaRPr/>
          </a:p>
          <a:p>
            <a:pPr indent="0" lvl="0" marL="0" rtl="0" algn="l">
              <a:lnSpc>
                <a:spcPct val="100000"/>
              </a:lnSpc>
              <a:spcBef>
                <a:spcPts val="0"/>
              </a:spcBef>
              <a:spcAft>
                <a:spcPts val="0"/>
              </a:spcAft>
              <a:buSzPts val="1400"/>
              <a:buNone/>
            </a:pPr>
            <a:r>
              <a:rPr lang="en-US"/>
              <a:t>Specific Learning Disability</a:t>
            </a:r>
            <a:endParaRPr/>
          </a:p>
          <a:p>
            <a:pPr indent="0" lvl="0" marL="0" rtl="0" algn="l">
              <a:lnSpc>
                <a:spcPct val="100000"/>
              </a:lnSpc>
              <a:spcBef>
                <a:spcPts val="0"/>
              </a:spcBef>
              <a:spcAft>
                <a:spcPts val="0"/>
              </a:spcAft>
              <a:buSzPts val="1400"/>
              <a:buNone/>
            </a:pPr>
            <a:r>
              <a:rPr lang="en-US"/>
              <a:t>Speech or Language impairment</a:t>
            </a:r>
            <a:endParaRPr/>
          </a:p>
          <a:p>
            <a:pPr indent="0" lvl="0" marL="0" rtl="0" algn="l">
              <a:lnSpc>
                <a:spcPct val="100000"/>
              </a:lnSpc>
              <a:spcBef>
                <a:spcPts val="0"/>
              </a:spcBef>
              <a:spcAft>
                <a:spcPts val="0"/>
              </a:spcAft>
              <a:buSzPts val="1400"/>
              <a:buNone/>
            </a:pPr>
            <a:r>
              <a:rPr lang="en-US"/>
              <a:t>Traumatic Brain Injury</a:t>
            </a:r>
            <a:endParaRPr/>
          </a:p>
          <a:p>
            <a:pPr indent="0" lvl="0" marL="0" rtl="0" algn="l">
              <a:lnSpc>
                <a:spcPct val="100000"/>
              </a:lnSpc>
              <a:spcBef>
                <a:spcPts val="0"/>
              </a:spcBef>
              <a:spcAft>
                <a:spcPts val="0"/>
              </a:spcAft>
              <a:buSzPts val="1400"/>
              <a:buNone/>
            </a:pPr>
            <a:r>
              <a:rPr lang="en-US"/>
              <a:t>Visual Impairment including Blindness</a:t>
            </a:r>
            <a:endParaRPr/>
          </a:p>
        </p:txBody>
      </p:sp>
      <p:sp>
        <p:nvSpPr>
          <p:cNvPr id="406" name="Google Shape;406;p22: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3: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23: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Allison</a:t>
            </a:r>
            <a:endParaRPr/>
          </a:p>
          <a:p>
            <a:pPr indent="0" lvl="0" marL="0" rtl="0" algn="l">
              <a:lnSpc>
                <a:spcPct val="100000"/>
              </a:lnSpc>
              <a:spcBef>
                <a:spcPts val="0"/>
              </a:spcBef>
              <a:spcAft>
                <a:spcPts val="0"/>
              </a:spcAft>
              <a:buSzPts val="1400"/>
              <a:buNone/>
            </a:pPr>
            <a:r>
              <a:rPr lang="en-US"/>
              <a:t>Reasonable period of time? 15 days usually, by law 90 days to respond, evaluate, hold IEP to determine eligibility</a:t>
            </a:r>
            <a:endParaRPr/>
          </a:p>
        </p:txBody>
      </p:sp>
      <p:sp>
        <p:nvSpPr>
          <p:cNvPr id="422" name="Google Shape;422;p23: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6: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26: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Allison:  </a:t>
            </a:r>
            <a:endParaRPr/>
          </a:p>
          <a:p>
            <a:pPr indent="0" lvl="0" marL="0" rtl="0" algn="l">
              <a:lnSpc>
                <a:spcPct val="100000"/>
              </a:lnSpc>
              <a:spcBef>
                <a:spcPts val="0"/>
              </a:spcBef>
              <a:spcAft>
                <a:spcPts val="0"/>
              </a:spcAft>
              <a:buSzPts val="1400"/>
              <a:buNone/>
            </a:pPr>
            <a:r>
              <a:rPr lang="en-US"/>
              <a:t>Evaluations help to determine need, eligibility and services</a:t>
            </a:r>
            <a:endParaRPr/>
          </a:p>
          <a:p>
            <a:pPr indent="0" lvl="0" marL="0" rtl="0" algn="l">
              <a:lnSpc>
                <a:spcPct val="100000"/>
              </a:lnSpc>
              <a:spcBef>
                <a:spcPts val="0"/>
              </a:spcBef>
              <a:spcAft>
                <a:spcPts val="0"/>
              </a:spcAft>
              <a:buSzPts val="1400"/>
              <a:buNone/>
            </a:pPr>
            <a:r>
              <a:rPr lang="en-US"/>
              <a:t>45 School Days: this does not include breaks, snow days, professional development days so actual calendar days can be much longer than 45 days</a:t>
            </a:r>
            <a:endParaRPr/>
          </a:p>
          <a:p>
            <a:pPr indent="0" lvl="0" marL="0" rtl="0" algn="l">
              <a:lnSpc>
                <a:spcPct val="100000"/>
              </a:lnSpc>
              <a:spcBef>
                <a:spcPts val="0"/>
              </a:spcBef>
              <a:spcAft>
                <a:spcPts val="0"/>
              </a:spcAft>
              <a:buSzPts val="1400"/>
              <a:buNone/>
            </a:pPr>
            <a:r>
              <a:rPr lang="en-US"/>
              <a:t>*If a parent receives new information regarding results of evaluations less than 3 days before the IEP meeting, they may request the meeting be rescheduled until they have had ample time to review and prepare. Example: A’s 1</a:t>
            </a:r>
            <a:r>
              <a:rPr baseline="30000" lang="en-US"/>
              <a:t>st</a:t>
            </a:r>
            <a:r>
              <a:rPr lang="en-US"/>
              <a:t> triennial review when psychologist presented results 30 minutes prior to meeting.</a:t>
            </a:r>
            <a:endParaRPr/>
          </a:p>
        </p:txBody>
      </p:sp>
      <p:sp>
        <p:nvSpPr>
          <p:cNvPr id="433" name="Google Shape;433;p26: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4: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24: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Allison - parents can request meeting anytime. might be to talk about LRE and inclusion </a:t>
            </a:r>
            <a:endParaRPr/>
          </a:p>
        </p:txBody>
      </p:sp>
      <p:sp>
        <p:nvSpPr>
          <p:cNvPr id="447" name="Google Shape;447;p24: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5: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25: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Allison: The goals are the </a:t>
            </a:r>
            <a:r>
              <a:rPr i="1" lang="en-US"/>
              <a:t>what</a:t>
            </a:r>
            <a:r>
              <a:rPr lang="en-US"/>
              <a:t> and the accommodations are the </a:t>
            </a:r>
            <a:r>
              <a:rPr i="1" lang="en-US"/>
              <a:t>how</a:t>
            </a:r>
            <a:endParaRPr i="1"/>
          </a:p>
          <a:p>
            <a:pPr indent="0" lvl="0" marL="0" rtl="0" algn="l">
              <a:lnSpc>
                <a:spcPct val="100000"/>
              </a:lnSpc>
              <a:spcBef>
                <a:spcPts val="0"/>
              </a:spcBef>
              <a:spcAft>
                <a:spcPts val="0"/>
              </a:spcAft>
              <a:buSzPts val="1400"/>
              <a:buNone/>
            </a:pPr>
            <a:r>
              <a:rPr i="1" lang="en-US"/>
              <a:t>Children with same diagnosis, completely different IEP</a:t>
            </a:r>
            <a:endParaRPr i="1"/>
          </a:p>
        </p:txBody>
      </p:sp>
      <p:sp>
        <p:nvSpPr>
          <p:cNvPr id="459" name="Google Shape;459;p25: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7: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p27: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Allison:  Triennial Meetings can be very difficult for parents as it is often a time to reflect on all of the areas which are challenging for a student, rather than to highlight their strengths and accomplishments. In order to qualify for SPED, necessary attention must be paid to the challenges (to prove there is a need to access SPED).</a:t>
            </a:r>
            <a:endParaRPr/>
          </a:p>
        </p:txBody>
      </p:sp>
      <p:sp>
        <p:nvSpPr>
          <p:cNvPr id="476" name="Google Shape;476;p27: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310ab22215b_1_90:notes"/>
          <p:cNvSpPr/>
          <p:nvPr>
            <p:ph idx="2" type="sldImg"/>
          </p:nvPr>
        </p:nvSpPr>
        <p:spPr>
          <a:xfrm>
            <a:off x="719138" y="1163638"/>
            <a:ext cx="5589600" cy="3143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g310ab22215b_1_90:notes"/>
          <p:cNvSpPr txBox="1"/>
          <p:nvPr>
            <p:ph idx="1" type="body"/>
          </p:nvPr>
        </p:nvSpPr>
        <p:spPr>
          <a:xfrm>
            <a:off x="702787" y="4482297"/>
            <a:ext cx="5622300" cy="3667200"/>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Allison: If a parent shows up to an IEP meeting with a legal representative and has not notified the school in advance, the school has the right to cancel that meeting and reschedule to another day/time in which they too will have legal representation present.</a:t>
            </a:r>
            <a:endParaRPr/>
          </a:p>
        </p:txBody>
      </p:sp>
      <p:sp>
        <p:nvSpPr>
          <p:cNvPr id="492" name="Google Shape;492;g310ab22215b_1_90:notes"/>
          <p:cNvSpPr txBox="1"/>
          <p:nvPr>
            <p:ph idx="12" type="sldNum"/>
          </p:nvPr>
        </p:nvSpPr>
        <p:spPr>
          <a:xfrm>
            <a:off x="3980830" y="8846555"/>
            <a:ext cx="3045300" cy="46740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0: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30: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Allison: Remember, as a Parent you are an EQUAL member on the IEP team. Parents know their child best. </a:t>
            </a:r>
            <a:endParaRPr/>
          </a:p>
          <a:p>
            <a:pPr indent="0" lvl="0" marL="0" rtl="0" algn="l">
              <a:lnSpc>
                <a:spcPct val="100000"/>
              </a:lnSpc>
              <a:spcBef>
                <a:spcPts val="0"/>
              </a:spcBef>
              <a:spcAft>
                <a:spcPts val="0"/>
              </a:spcAft>
              <a:buSzPts val="1400"/>
              <a:buNone/>
            </a:pPr>
            <a:r>
              <a:rPr lang="en-US"/>
              <a:t>Parent should be assertive, not aggressive or quiet. while maintaining a positive relationship with school</a:t>
            </a:r>
            <a:endParaRPr/>
          </a:p>
        </p:txBody>
      </p:sp>
      <p:sp>
        <p:nvSpPr>
          <p:cNvPr id="508" name="Google Shape;508;p30: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310ab22215b_0_347:notes"/>
          <p:cNvSpPr/>
          <p:nvPr>
            <p:ph idx="2" type="sldImg"/>
          </p:nvPr>
        </p:nvSpPr>
        <p:spPr>
          <a:xfrm>
            <a:off x="719138" y="1163638"/>
            <a:ext cx="5589600" cy="3143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g310ab22215b_0_347:notes"/>
          <p:cNvSpPr txBox="1"/>
          <p:nvPr>
            <p:ph idx="1" type="body"/>
          </p:nvPr>
        </p:nvSpPr>
        <p:spPr>
          <a:xfrm>
            <a:off x="702787" y="4482297"/>
            <a:ext cx="5622300" cy="3667200"/>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Allison: Narrowing down your priorities to the top 3 will not only help the meeting to run efficiently, but you may also find that several of your other concerns actually fall under the “umbrella” of your top 3 priorities.  </a:t>
            </a:r>
            <a:endParaRPr/>
          </a:p>
          <a:p>
            <a:pPr indent="0" lvl="0" marL="0" rtl="0" algn="l">
              <a:lnSpc>
                <a:spcPct val="100000"/>
              </a:lnSpc>
              <a:spcBef>
                <a:spcPts val="0"/>
              </a:spcBef>
              <a:spcAft>
                <a:spcPts val="0"/>
              </a:spcAft>
              <a:buSzPts val="1400"/>
              <a:buNone/>
            </a:pPr>
            <a:r>
              <a:rPr lang="en-US"/>
              <a:t>You can always request another meeting</a:t>
            </a:r>
            <a:endParaRPr/>
          </a:p>
        </p:txBody>
      </p:sp>
      <p:sp>
        <p:nvSpPr>
          <p:cNvPr id="521" name="Google Shape;521;g310ab22215b_0_347:notes"/>
          <p:cNvSpPr txBox="1"/>
          <p:nvPr>
            <p:ph idx="12" type="sldNum"/>
          </p:nvPr>
        </p:nvSpPr>
        <p:spPr>
          <a:xfrm>
            <a:off x="3980830" y="8846555"/>
            <a:ext cx="3045300" cy="46740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3: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Special Education is a large and complex topic. We are not expecting you to walk away today being an expert of special education law, rather we hope this presentation allow you to become familiar with the general structure of special education in Maine, some of the common terms you will encounters, and the pathways of addressing disuptes. </a:t>
            </a:r>
            <a:endParaRPr/>
          </a:p>
        </p:txBody>
      </p:sp>
      <p:sp>
        <p:nvSpPr>
          <p:cNvPr id="154" name="Google Shape;154;p3: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32: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32: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Allison </a:t>
            </a:r>
            <a:endParaRPr/>
          </a:p>
          <a:p>
            <a:pPr indent="0" lvl="0" marL="0" rtl="0" algn="l">
              <a:lnSpc>
                <a:spcPct val="100000"/>
              </a:lnSpc>
              <a:spcBef>
                <a:spcPts val="0"/>
              </a:spcBef>
              <a:spcAft>
                <a:spcPts val="0"/>
              </a:spcAft>
              <a:buSzPts val="1400"/>
              <a:buNone/>
            </a:pPr>
            <a:r>
              <a:rPr lang="en-US"/>
              <a:t>Typically 7 days </a:t>
            </a:r>
            <a:endParaRPr/>
          </a:p>
          <a:p>
            <a:pPr indent="0" lvl="0" marL="0" rtl="0" algn="l">
              <a:lnSpc>
                <a:spcPct val="100000"/>
              </a:lnSpc>
              <a:spcBef>
                <a:spcPts val="0"/>
              </a:spcBef>
              <a:spcAft>
                <a:spcPts val="0"/>
              </a:spcAft>
              <a:buSzPts val="1400"/>
              <a:buNone/>
            </a:pPr>
            <a:r>
              <a:rPr lang="en-US"/>
              <a:t>Important to review this document it is important. Ensuring accuracy and nothing is missing</a:t>
            </a:r>
            <a:endParaRPr/>
          </a:p>
        </p:txBody>
      </p:sp>
      <p:sp>
        <p:nvSpPr>
          <p:cNvPr id="533" name="Google Shape;533;p32: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3: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p33: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Allison</a:t>
            </a:r>
            <a:endParaRPr/>
          </a:p>
          <a:p>
            <a:pPr indent="0" lvl="0" marL="0" rtl="0" algn="l">
              <a:lnSpc>
                <a:spcPct val="100000"/>
              </a:lnSpc>
              <a:spcBef>
                <a:spcPts val="0"/>
              </a:spcBef>
              <a:spcAft>
                <a:spcPts val="0"/>
              </a:spcAft>
              <a:buSzPts val="1400"/>
              <a:buNone/>
            </a:pPr>
            <a:r>
              <a:rPr lang="en-US"/>
              <a:t>Changes can and often are implemented prior to receiving the copy of the IEP</a:t>
            </a:r>
            <a:endParaRPr/>
          </a:p>
        </p:txBody>
      </p:sp>
      <p:sp>
        <p:nvSpPr>
          <p:cNvPr id="546" name="Google Shape;546;p33: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34: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34: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 504 Plans do not provide specially designed instruction. Refer to chart on pg 17 of booklet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these plans are under the section 504 of the Rehabilitaion Acr of 1973</a:t>
            </a:r>
            <a:endParaRPr/>
          </a:p>
          <a:p>
            <a:pPr indent="0" lvl="0" marL="0" rtl="0" algn="l">
              <a:lnSpc>
                <a:spcPct val="100000"/>
              </a:lnSpc>
              <a:spcBef>
                <a:spcPts val="0"/>
              </a:spcBef>
              <a:spcAft>
                <a:spcPts val="0"/>
              </a:spcAft>
              <a:buSzPts val="1400"/>
              <a:buNone/>
            </a:pPr>
            <a:r>
              <a:t/>
            </a:r>
            <a:endParaRPr/>
          </a:p>
        </p:txBody>
      </p:sp>
      <p:sp>
        <p:nvSpPr>
          <p:cNvPr id="555" name="Google Shape;555;p34: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35: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p35: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 </a:t>
            </a:r>
            <a:endParaRPr/>
          </a:p>
          <a:p>
            <a:pPr indent="0" lvl="0" marL="0" rtl="0" algn="l">
              <a:lnSpc>
                <a:spcPct val="100000"/>
              </a:lnSpc>
              <a:spcBef>
                <a:spcPts val="0"/>
              </a:spcBef>
              <a:spcAft>
                <a:spcPts val="0"/>
              </a:spcAft>
              <a:buSzPts val="1400"/>
              <a:buNone/>
            </a:pPr>
            <a:r>
              <a:t/>
            </a:r>
            <a:endParaRPr/>
          </a:p>
        </p:txBody>
      </p:sp>
      <p:sp>
        <p:nvSpPr>
          <p:cNvPr id="565" name="Google Shape;565;p35: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36: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p36: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 Unlike SDI where the curriculum is modified, a 504 does not alter the curriculum itself but rather changes the method by which it is delivered/received to give the student full access to it.</a:t>
            </a:r>
            <a:endParaRPr/>
          </a:p>
          <a:p>
            <a:pPr indent="0" lvl="0" marL="0" rtl="0" algn="l">
              <a:lnSpc>
                <a:spcPct val="100000"/>
              </a:lnSpc>
              <a:spcBef>
                <a:spcPts val="0"/>
              </a:spcBef>
              <a:spcAft>
                <a:spcPts val="0"/>
              </a:spcAft>
              <a:buSzPts val="1400"/>
              <a:buNone/>
            </a:pPr>
            <a:r>
              <a:rPr lang="en-US"/>
              <a:t>It prevents discrimination</a:t>
            </a:r>
            <a:endParaRPr/>
          </a:p>
        </p:txBody>
      </p:sp>
      <p:sp>
        <p:nvSpPr>
          <p:cNvPr id="571" name="Google Shape;571;p36: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37: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2" name="Google Shape;582;p37: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 *The only therapy that a student who has a 504 is entitled to is Occupational Therapy. This can be used to help with executive function tasks and organization.</a:t>
            </a:r>
            <a:endParaRPr/>
          </a:p>
        </p:txBody>
      </p:sp>
      <p:sp>
        <p:nvSpPr>
          <p:cNvPr id="583" name="Google Shape;583;p37: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38: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1" name="Google Shape;601;p38: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 A FAPE provided by IDEA is completed when an individual graduates or ages out (Now age 22). </a:t>
            </a:r>
            <a:endParaRPr/>
          </a:p>
        </p:txBody>
      </p:sp>
      <p:sp>
        <p:nvSpPr>
          <p:cNvPr id="602" name="Google Shape;602;p38: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20c1ec9fed2_0_6:notes"/>
          <p:cNvSpPr/>
          <p:nvPr>
            <p:ph idx="2" type="sldImg"/>
          </p:nvPr>
        </p:nvSpPr>
        <p:spPr>
          <a:xfrm>
            <a:off x="719138" y="1163638"/>
            <a:ext cx="5589600" cy="3143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6" name="Google Shape;616;g20c1ec9fed2_0_6:notes"/>
          <p:cNvSpPr txBox="1"/>
          <p:nvPr>
            <p:ph idx="1" type="body"/>
          </p:nvPr>
        </p:nvSpPr>
        <p:spPr>
          <a:xfrm>
            <a:off x="702787" y="4482297"/>
            <a:ext cx="5622300" cy="3667200"/>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 504 Plans do not provide specially designed instruction. Refer to chart on pg 17 of booklet</a:t>
            </a:r>
            <a:endParaRPr/>
          </a:p>
        </p:txBody>
      </p:sp>
      <p:sp>
        <p:nvSpPr>
          <p:cNvPr id="617" name="Google Shape;617;g20c1ec9fed2_0_6:notes"/>
          <p:cNvSpPr txBox="1"/>
          <p:nvPr>
            <p:ph idx="12" type="sldNum"/>
          </p:nvPr>
        </p:nvSpPr>
        <p:spPr>
          <a:xfrm>
            <a:off x="3980830" y="8846555"/>
            <a:ext cx="3045300" cy="46740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39: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p39: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 There are the protections for the parent and student</a:t>
            </a:r>
            <a:endParaRPr/>
          </a:p>
          <a:p>
            <a:pPr indent="0" lvl="0" marL="0" rtl="0" algn="l">
              <a:lnSpc>
                <a:spcPct val="100000"/>
              </a:lnSpc>
              <a:spcBef>
                <a:spcPts val="0"/>
              </a:spcBef>
              <a:spcAft>
                <a:spcPts val="0"/>
              </a:spcAft>
              <a:buSzPts val="1400"/>
              <a:buNone/>
            </a:pPr>
            <a:r>
              <a:rPr lang="en-US"/>
              <a:t>It provides an outline for managing disagreements</a:t>
            </a:r>
            <a:endParaRPr/>
          </a:p>
        </p:txBody>
      </p:sp>
      <p:sp>
        <p:nvSpPr>
          <p:cNvPr id="627" name="Google Shape;627;p39: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296ba6403bb_0_6:notes"/>
          <p:cNvSpPr/>
          <p:nvPr>
            <p:ph idx="2" type="sldImg"/>
          </p:nvPr>
        </p:nvSpPr>
        <p:spPr>
          <a:xfrm>
            <a:off x="719138" y="1163638"/>
            <a:ext cx="5589600" cy="3143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3" name="Google Shape;643;g296ba6403bb_0_6:notes"/>
          <p:cNvSpPr txBox="1"/>
          <p:nvPr>
            <p:ph idx="1" type="body"/>
          </p:nvPr>
        </p:nvSpPr>
        <p:spPr>
          <a:xfrm>
            <a:off x="702787" y="4482297"/>
            <a:ext cx="5622300" cy="3667200"/>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Allison</a:t>
            </a:r>
            <a:endParaRPr/>
          </a:p>
        </p:txBody>
      </p:sp>
      <p:sp>
        <p:nvSpPr>
          <p:cNvPr id="644" name="Google Shape;644;g296ba6403bb_0_6:notes"/>
          <p:cNvSpPr txBox="1"/>
          <p:nvPr>
            <p:ph idx="12" type="sldNum"/>
          </p:nvPr>
        </p:nvSpPr>
        <p:spPr>
          <a:xfrm>
            <a:off x="3980830" y="8846555"/>
            <a:ext cx="3045300" cy="46740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4: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a:t>
            </a:r>
            <a:endParaRPr/>
          </a:p>
        </p:txBody>
      </p:sp>
      <p:sp>
        <p:nvSpPr>
          <p:cNvPr id="171" name="Google Shape;171;p4: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1e3c64111b0_0_0:notes"/>
          <p:cNvSpPr/>
          <p:nvPr>
            <p:ph idx="2" type="sldImg"/>
          </p:nvPr>
        </p:nvSpPr>
        <p:spPr>
          <a:xfrm>
            <a:off x="719138" y="1163638"/>
            <a:ext cx="5589600" cy="3143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1" name="Google Shape;651;g1e3c64111b0_0_0:notes"/>
          <p:cNvSpPr txBox="1"/>
          <p:nvPr>
            <p:ph idx="1" type="body"/>
          </p:nvPr>
        </p:nvSpPr>
        <p:spPr>
          <a:xfrm>
            <a:off x="702787" y="4482297"/>
            <a:ext cx="5622300" cy="3667200"/>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Allison</a:t>
            </a:r>
            <a:endParaRPr/>
          </a:p>
        </p:txBody>
      </p:sp>
      <p:sp>
        <p:nvSpPr>
          <p:cNvPr id="652" name="Google Shape;652;g1e3c64111b0_0_0:notes"/>
          <p:cNvSpPr txBox="1"/>
          <p:nvPr>
            <p:ph idx="12" type="sldNum"/>
          </p:nvPr>
        </p:nvSpPr>
        <p:spPr>
          <a:xfrm>
            <a:off x="3980830" y="8846555"/>
            <a:ext cx="3045300" cy="46740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2924afe5709_0_86:notes"/>
          <p:cNvSpPr/>
          <p:nvPr>
            <p:ph idx="2" type="sldImg"/>
          </p:nvPr>
        </p:nvSpPr>
        <p:spPr>
          <a:xfrm>
            <a:off x="719138" y="1163638"/>
            <a:ext cx="5589600" cy="3143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g2924afe5709_0_86:notes"/>
          <p:cNvSpPr txBox="1"/>
          <p:nvPr>
            <p:ph idx="1" type="body"/>
          </p:nvPr>
        </p:nvSpPr>
        <p:spPr>
          <a:xfrm>
            <a:off x="702787" y="4482297"/>
            <a:ext cx="5622300" cy="3667200"/>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a:t>
            </a:r>
            <a:endParaRPr/>
          </a:p>
          <a:p>
            <a:pPr indent="0" lvl="0" marL="0" rtl="0" algn="l">
              <a:lnSpc>
                <a:spcPct val="100000"/>
              </a:lnSpc>
              <a:spcBef>
                <a:spcPts val="0"/>
              </a:spcBef>
              <a:spcAft>
                <a:spcPts val="0"/>
              </a:spcAft>
              <a:buSzPts val="1400"/>
              <a:buNone/>
            </a:pPr>
            <a:r>
              <a:rPr lang="en-US"/>
              <a:t>These can occur separately or at the same time</a:t>
            </a:r>
            <a:endParaRPr/>
          </a:p>
          <a:p>
            <a:pPr indent="0" lvl="0" marL="0" rtl="0" algn="l">
              <a:lnSpc>
                <a:spcPct val="100000"/>
              </a:lnSpc>
              <a:spcBef>
                <a:spcPts val="0"/>
              </a:spcBef>
              <a:spcAft>
                <a:spcPts val="0"/>
              </a:spcAft>
              <a:buSzPts val="1400"/>
              <a:buNone/>
            </a:pPr>
            <a:r>
              <a:t/>
            </a:r>
            <a:endParaRPr/>
          </a:p>
        </p:txBody>
      </p:sp>
      <p:sp>
        <p:nvSpPr>
          <p:cNvPr id="659" name="Google Shape;659;g2924afe5709_0_86:notes"/>
          <p:cNvSpPr txBox="1"/>
          <p:nvPr>
            <p:ph idx="12" type="sldNum"/>
          </p:nvPr>
        </p:nvSpPr>
        <p:spPr>
          <a:xfrm>
            <a:off x="3980830" y="8846555"/>
            <a:ext cx="3045300" cy="46740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40: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0" name="Google Shape;670;p40: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a:t>
            </a:r>
            <a:endParaRPr/>
          </a:p>
          <a:p>
            <a:pPr indent="0" lvl="0" marL="0" rtl="0" algn="l">
              <a:lnSpc>
                <a:spcPct val="100000"/>
              </a:lnSpc>
              <a:spcBef>
                <a:spcPts val="0"/>
              </a:spcBef>
              <a:spcAft>
                <a:spcPts val="0"/>
              </a:spcAft>
              <a:buSzPts val="1400"/>
              <a:buNone/>
            </a:pPr>
            <a:r>
              <a:t/>
            </a:r>
            <a:endParaRPr/>
          </a:p>
        </p:txBody>
      </p:sp>
      <p:sp>
        <p:nvSpPr>
          <p:cNvPr id="671" name="Google Shape;671;p40: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41: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2" name="Google Shape;682;p41: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 Think of a mediator as an impartial 3</a:t>
            </a:r>
            <a:r>
              <a:rPr baseline="30000" lang="en-US"/>
              <a:t>rd</a:t>
            </a:r>
            <a:r>
              <a:rPr lang="en-US"/>
              <a:t> party who can independently hear both sides of the story and help everyone reach a common ground solution.</a:t>
            </a:r>
            <a:endParaRPr/>
          </a:p>
        </p:txBody>
      </p:sp>
      <p:sp>
        <p:nvSpPr>
          <p:cNvPr id="683" name="Google Shape;683;p41: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310ab22215b_0_87:notes"/>
          <p:cNvSpPr/>
          <p:nvPr>
            <p:ph idx="2" type="sldImg"/>
          </p:nvPr>
        </p:nvSpPr>
        <p:spPr>
          <a:xfrm>
            <a:off x="719138" y="1163638"/>
            <a:ext cx="5589600" cy="3143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9" name="Google Shape;699;g310ab22215b_0_87:notes"/>
          <p:cNvSpPr txBox="1"/>
          <p:nvPr>
            <p:ph idx="1" type="body"/>
          </p:nvPr>
        </p:nvSpPr>
        <p:spPr>
          <a:xfrm>
            <a:off x="702787" y="4482297"/>
            <a:ext cx="5622300" cy="3667200"/>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 </a:t>
            </a:r>
            <a:endParaRPr/>
          </a:p>
          <a:p>
            <a:pPr indent="0" lvl="0" marL="0" rtl="0" algn="l">
              <a:lnSpc>
                <a:spcPct val="100000"/>
              </a:lnSpc>
              <a:spcBef>
                <a:spcPts val="0"/>
              </a:spcBef>
              <a:spcAft>
                <a:spcPts val="0"/>
              </a:spcAft>
              <a:buSzPts val="1400"/>
              <a:buNone/>
            </a:pPr>
            <a:r>
              <a:rPr lang="en-US"/>
              <a:t>Should be the very last method as it can be damaging to the relationship. Can be a long and costly avenue. </a:t>
            </a:r>
            <a:endParaRPr/>
          </a:p>
          <a:p>
            <a:pPr indent="0" lvl="0" marL="0" rtl="0" algn="l">
              <a:lnSpc>
                <a:spcPct val="100000"/>
              </a:lnSpc>
              <a:spcBef>
                <a:spcPts val="0"/>
              </a:spcBef>
              <a:spcAft>
                <a:spcPts val="0"/>
              </a:spcAft>
              <a:buSzPts val="1400"/>
              <a:buNone/>
            </a:pPr>
            <a:r>
              <a:rPr lang="en-US"/>
              <a:t>Always best to try to resolve issues prior to this to maintain the relationship</a:t>
            </a:r>
            <a:endParaRPr/>
          </a:p>
        </p:txBody>
      </p:sp>
      <p:sp>
        <p:nvSpPr>
          <p:cNvPr id="700" name="Google Shape;700;g310ab22215b_0_87:notes"/>
          <p:cNvSpPr txBox="1"/>
          <p:nvPr>
            <p:ph idx="12" type="sldNum"/>
          </p:nvPr>
        </p:nvSpPr>
        <p:spPr>
          <a:xfrm>
            <a:off x="3980830" y="8846555"/>
            <a:ext cx="3045300" cy="46740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27e5a2b19da_0_0:notes"/>
          <p:cNvSpPr txBox="1"/>
          <p:nvPr>
            <p:ph idx="1" type="body"/>
          </p:nvPr>
        </p:nvSpPr>
        <p:spPr>
          <a:xfrm>
            <a:off x="702785" y="4424079"/>
            <a:ext cx="5622300" cy="4191300"/>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 and Allison</a:t>
            </a:r>
            <a:endParaRPr/>
          </a:p>
        </p:txBody>
      </p:sp>
      <p:sp>
        <p:nvSpPr>
          <p:cNvPr id="712" name="Google Shape;712;g27e5a2b19da_0_0:notes"/>
          <p:cNvSpPr/>
          <p:nvPr>
            <p:ph idx="2" type="sldImg"/>
          </p:nvPr>
        </p:nvSpPr>
        <p:spPr>
          <a:xfrm>
            <a:off x="390744" y="698539"/>
            <a:ext cx="6246900" cy="3492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46: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0" name="Google Shape;720;p46: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 and Allison</a:t>
            </a:r>
            <a:endParaRPr/>
          </a:p>
        </p:txBody>
      </p:sp>
      <p:sp>
        <p:nvSpPr>
          <p:cNvPr id="721" name="Google Shape;721;p46: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5: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At the federal level, special education is mandated by IDEA, and overseen by the federal office of special education programs (OSEP)</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At the state level, special education is mandated by Maine’s Unified Special Education Regulations, also known as MUSER or Chapter 101, and overseen by Maine Department of Education Office of Special Services.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MPF has a voice at the state level and attends a yearly conference put on by OSEP, as we have a grant from them.</a:t>
            </a:r>
            <a:endParaRPr/>
          </a:p>
        </p:txBody>
      </p:sp>
      <p:sp>
        <p:nvSpPr>
          <p:cNvPr id="179" name="Google Shape;179;p5: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6: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en-US">
                <a:solidFill>
                  <a:srgbClr val="4D5156"/>
                </a:solidFill>
                <a:latin typeface="Roboto"/>
                <a:ea typeface="Roboto"/>
                <a:cs typeface="Roboto"/>
                <a:sym typeface="Roboto"/>
              </a:rPr>
              <a:t>The right to a Free Appropriate Public Education is an educational entitlement of all students in the United States who are identified as having a disability, guaranteed by the Rehabilitation Act of 1973 and the Individuals with Disabilities Education Act.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All public schools must follow IDEA to receive federal funding. </a:t>
            </a:r>
            <a:endParaRPr/>
          </a:p>
        </p:txBody>
      </p:sp>
      <p:sp>
        <p:nvSpPr>
          <p:cNvPr id="195" name="Google Shape;195;p6: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7: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 General Provisions of the Law</a:t>
            </a:r>
            <a:endParaRPr/>
          </a:p>
        </p:txBody>
      </p:sp>
      <p:sp>
        <p:nvSpPr>
          <p:cNvPr id="202" name="Google Shape;202;p7: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8: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 Assistance for Education of All Children with Disabilities</a:t>
            </a:r>
            <a:endParaRPr/>
          </a:p>
        </p:txBody>
      </p:sp>
      <p:sp>
        <p:nvSpPr>
          <p:cNvPr id="214" name="Google Shape;214;p8: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9:notes"/>
          <p:cNvSpPr/>
          <p:nvPr>
            <p:ph idx="2" type="sldImg"/>
          </p:nvPr>
        </p:nvSpPr>
        <p:spPr>
          <a:xfrm>
            <a:off x="719138" y="1163638"/>
            <a:ext cx="5589587"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9:notes"/>
          <p:cNvSpPr txBox="1"/>
          <p:nvPr>
            <p:ph idx="1" type="body"/>
          </p:nvPr>
        </p:nvSpPr>
        <p:spPr>
          <a:xfrm>
            <a:off x="702787" y="4482297"/>
            <a:ext cx="5622290" cy="3667334"/>
          </a:xfrm>
          <a:prstGeom prst="rect">
            <a:avLst/>
          </a:prstGeom>
          <a:noFill/>
          <a:ln>
            <a:noFill/>
          </a:ln>
        </p:spPr>
        <p:txBody>
          <a:bodyPr anchorCtr="0" anchor="t" bIns="46650" lIns="93325" spcFirstLastPara="1" rIns="93325" wrap="square" tIns="46650">
            <a:noAutofit/>
          </a:bodyPr>
          <a:lstStyle/>
          <a:p>
            <a:pPr indent="0" lvl="0" marL="0" rtl="0" algn="l">
              <a:lnSpc>
                <a:spcPct val="100000"/>
              </a:lnSpc>
              <a:spcBef>
                <a:spcPts val="0"/>
              </a:spcBef>
              <a:spcAft>
                <a:spcPts val="0"/>
              </a:spcAft>
              <a:buSzPts val="1400"/>
              <a:buNone/>
            </a:pPr>
            <a:r>
              <a:rPr lang="en-US"/>
              <a:t>Dylan: Part C is responsible for indicating who gets the service, what services are available and which agency provides the services- Birth through 2 years- Infants and Toddlers with Disabilities</a:t>
            </a:r>
            <a:endParaRPr/>
          </a:p>
        </p:txBody>
      </p:sp>
      <p:sp>
        <p:nvSpPr>
          <p:cNvPr id="225" name="Google Shape;225;p9:notes"/>
          <p:cNvSpPr txBox="1"/>
          <p:nvPr>
            <p:ph idx="12" type="sldNum"/>
          </p:nvPr>
        </p:nvSpPr>
        <p:spPr>
          <a:xfrm>
            <a:off x="3980830" y="8846555"/>
            <a:ext cx="3045407" cy="467310"/>
          </a:xfrm>
          <a:prstGeom prst="rect">
            <a:avLst/>
          </a:prstGeom>
          <a:noFill/>
          <a:ln>
            <a:noFill/>
          </a:ln>
        </p:spPr>
        <p:txBody>
          <a:bodyPr anchorCtr="0" anchor="b" bIns="46650" lIns="93325" spcFirstLastPara="1" rIns="93325"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2878a77176f_0_570"/>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2878a77176f_0_570"/>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2878a77176f_0_57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g2878a77176f_0_596"/>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g2878a77176f_0_596"/>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0" name="Google Shape;50;g2878a77176f_0_596"/>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1" name="Google Shape;51;g2878a77176f_0_596"/>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52" name="Google Shape;52;g2878a77176f_0_59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g2878a77176f_0_602"/>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55" name="Google Shape;55;g2878a77176f_0_60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g2878a77176f_0_605"/>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8" name="Google Shape;58;g2878a77176f_0_605"/>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59" name="Google Shape;59;g2878a77176f_0_60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g310ab22215b_1_1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g310ab22215b_1_1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g310ab22215b_1_1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g310ab22215b_1_1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g310ab22215b_1_1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2" name="Shape 72"/>
        <p:cNvGrpSpPr/>
        <p:nvPr/>
      </p:nvGrpSpPr>
      <p:grpSpPr>
        <a:xfrm>
          <a:off x="0" y="0"/>
          <a:ext cx="0" cy="0"/>
          <a:chOff x="0" y="0"/>
          <a:chExt cx="0" cy="0"/>
        </a:xfrm>
      </p:grpSpPr>
      <p:sp>
        <p:nvSpPr>
          <p:cNvPr id="73" name="Google Shape;73;g310ab22215b_1_111"/>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g310ab22215b_1_111"/>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5" name="Google Shape;75;g310ab22215b_1_1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g310ab22215b_1_1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g310ab22215b_1_1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 name="Shape 78"/>
        <p:cNvGrpSpPr/>
        <p:nvPr/>
      </p:nvGrpSpPr>
      <p:grpSpPr>
        <a:xfrm>
          <a:off x="0" y="0"/>
          <a:ext cx="0" cy="0"/>
          <a:chOff x="0" y="0"/>
          <a:chExt cx="0" cy="0"/>
        </a:xfrm>
      </p:grpSpPr>
      <p:sp>
        <p:nvSpPr>
          <p:cNvPr id="79" name="Google Shape;79;g310ab22215b_1_1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g310ab22215b_1_1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g310ab22215b_1_1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2" name="Shape 82"/>
        <p:cNvGrpSpPr/>
        <p:nvPr/>
      </p:nvGrpSpPr>
      <p:grpSpPr>
        <a:xfrm>
          <a:off x="0" y="0"/>
          <a:ext cx="0" cy="0"/>
          <a:chOff x="0" y="0"/>
          <a:chExt cx="0" cy="0"/>
        </a:xfrm>
      </p:grpSpPr>
      <p:sp>
        <p:nvSpPr>
          <p:cNvPr id="83" name="Google Shape;83;g310ab22215b_1_127"/>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310ab22215b_1_127"/>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5" name="Google Shape;85;g310ab22215b_1_12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g310ab22215b_1_12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g310ab22215b_1_1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8" name="Shape 88"/>
        <p:cNvGrpSpPr/>
        <p:nvPr/>
      </p:nvGrpSpPr>
      <p:grpSpPr>
        <a:xfrm>
          <a:off x="0" y="0"/>
          <a:ext cx="0" cy="0"/>
          <a:chOff x="0" y="0"/>
          <a:chExt cx="0" cy="0"/>
        </a:xfrm>
      </p:grpSpPr>
      <p:sp>
        <p:nvSpPr>
          <p:cNvPr id="89" name="Google Shape;89;g310ab22215b_1_1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g310ab22215b_1_13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g310ab22215b_1_13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g310ab22215b_1_13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g310ab22215b_1_13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g310ab22215b_1_1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5" name="Shape 95"/>
        <p:cNvGrpSpPr/>
        <p:nvPr/>
      </p:nvGrpSpPr>
      <p:grpSpPr>
        <a:xfrm>
          <a:off x="0" y="0"/>
          <a:ext cx="0" cy="0"/>
          <a:chOff x="0" y="0"/>
          <a:chExt cx="0" cy="0"/>
        </a:xfrm>
      </p:grpSpPr>
      <p:sp>
        <p:nvSpPr>
          <p:cNvPr id="96" name="Google Shape;96;g310ab22215b_1_140"/>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g310ab22215b_1_140"/>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8" name="Google Shape;98;g310ab22215b_1_140"/>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g310ab22215b_1_140"/>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0" name="Google Shape;100;g310ab22215b_1_140"/>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g310ab22215b_1_14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310ab22215b_1_14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g310ab22215b_1_1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g310ab22215b_1_14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g310ab22215b_1_14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g310ab22215b_1_14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310ab22215b_1_14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g2878a77176f_0_6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g2878a77176f_0_611"/>
          <p:cNvSpPr txBox="1"/>
          <p:nvPr>
            <p:ph idx="1" type="body"/>
          </p:nvPr>
        </p:nvSpPr>
        <p:spPr>
          <a:xfrm>
            <a:off x="3400951" y="1201393"/>
            <a:ext cx="8135100" cy="4455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g2878a77176f_0_6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g2878a77176f_0_6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2878a77176f_0_6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9" name="Shape 109"/>
        <p:cNvGrpSpPr/>
        <p:nvPr/>
      </p:nvGrpSpPr>
      <p:grpSpPr>
        <a:xfrm>
          <a:off x="0" y="0"/>
          <a:ext cx="0" cy="0"/>
          <a:chOff x="0" y="0"/>
          <a:chExt cx="0" cy="0"/>
        </a:xfrm>
      </p:grpSpPr>
      <p:sp>
        <p:nvSpPr>
          <p:cNvPr id="110" name="Google Shape;110;g310ab22215b_1_154"/>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310ab22215b_1_154"/>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2" name="Google Shape;112;g310ab22215b_1_154"/>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3" name="Google Shape;113;g310ab22215b_1_15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310ab22215b_1_15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g310ab22215b_1_15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6" name="Shape 116"/>
        <p:cNvGrpSpPr/>
        <p:nvPr/>
      </p:nvGrpSpPr>
      <p:grpSpPr>
        <a:xfrm>
          <a:off x="0" y="0"/>
          <a:ext cx="0" cy="0"/>
          <a:chOff x="0" y="0"/>
          <a:chExt cx="0" cy="0"/>
        </a:xfrm>
      </p:grpSpPr>
      <p:sp>
        <p:nvSpPr>
          <p:cNvPr id="117" name="Google Shape;117;g310ab22215b_1_161"/>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g310ab22215b_1_161"/>
          <p:cNvSpPr/>
          <p:nvPr>
            <p:ph idx="2" type="pic"/>
          </p:nvPr>
        </p:nvSpPr>
        <p:spPr>
          <a:xfrm>
            <a:off x="5183188" y="987425"/>
            <a:ext cx="6172200" cy="4873500"/>
          </a:xfrm>
          <a:prstGeom prst="rect">
            <a:avLst/>
          </a:prstGeom>
          <a:noFill/>
          <a:ln>
            <a:noFill/>
          </a:ln>
        </p:spPr>
      </p:sp>
      <p:sp>
        <p:nvSpPr>
          <p:cNvPr id="119" name="Google Shape;119;g310ab22215b_1_161"/>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0" name="Google Shape;120;g310ab22215b_1_16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g310ab22215b_1_16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g310ab22215b_1_16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3" name="Shape 123"/>
        <p:cNvGrpSpPr/>
        <p:nvPr/>
      </p:nvGrpSpPr>
      <p:grpSpPr>
        <a:xfrm>
          <a:off x="0" y="0"/>
          <a:ext cx="0" cy="0"/>
          <a:chOff x="0" y="0"/>
          <a:chExt cx="0" cy="0"/>
        </a:xfrm>
      </p:grpSpPr>
      <p:sp>
        <p:nvSpPr>
          <p:cNvPr id="124" name="Google Shape;124;g310ab22215b_1_16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g310ab22215b_1_168"/>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g310ab22215b_1_16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310ab22215b_1_16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310ab22215b_1_16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9" name="Shape 129"/>
        <p:cNvGrpSpPr/>
        <p:nvPr/>
      </p:nvGrpSpPr>
      <p:grpSpPr>
        <a:xfrm>
          <a:off x="0" y="0"/>
          <a:ext cx="0" cy="0"/>
          <a:chOff x="0" y="0"/>
          <a:chExt cx="0" cy="0"/>
        </a:xfrm>
      </p:grpSpPr>
      <p:sp>
        <p:nvSpPr>
          <p:cNvPr id="130" name="Google Shape;130;g310ab22215b_1_174"/>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310ab22215b_1_174"/>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g310ab22215b_1_17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g310ab22215b_1_17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310ab22215b_1_17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g2878a77176f_0_60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g2878a77176f_0_574"/>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7" name="Google Shape;27;g2878a77176f_0_5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g2878a77176f_0_57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0" name="Google Shape;30;g2878a77176f_0_57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31" name="Google Shape;31;g2878a77176f_0_5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g2878a77176f_0_58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4" name="Google Shape;34;g2878a77176f_0_581"/>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5" name="Google Shape;35;g2878a77176f_0_581"/>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6" name="Google Shape;36;g2878a77176f_0_5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g2878a77176f_0_58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9" name="Google Shape;39;g2878a77176f_0_58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g2878a77176f_0_589"/>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2" name="Google Shape;42;g2878a77176f_0_589"/>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43" name="Google Shape;43;g2878a77176f_0_58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sp>
        <p:nvSpPr>
          <p:cNvPr id="45" name="Google Shape;45;g2878a77176f_0_593"/>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6" name="Google Shape;46;g2878a77176f_0_5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2878a77176f_0_56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2878a77176f_0_566"/>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2878a77176f_0_56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sp>
        <p:nvSpPr>
          <p:cNvPr id="61" name="Google Shape;61;g310ab22215b_1_10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g310ab22215b_1_10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3" name="Google Shape;63;g310ab22215b_1_10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4" name="Google Shape;64;g310ab22215b_1_10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5" name="Google Shape;65;g310ab22215b_1_10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13.png"/><Relationship Id="rId7" Type="http://schemas.openxmlformats.org/officeDocument/2006/relationships/image" Target="../media/image18.png"/><Relationship Id="rId8"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www.maine.gov/doe/sites/maine.gov.doe/files/inline-files/FIEPFacilitationHandbook.pdf#:~:text=IEP%20facilitation%20is%20an%20optional%20process%20for%20using,agree%20to%20participate%20in%20the%20facilitated%20IEP%20meeti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26.png"/><Relationship Id="rId7"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pic>
        <p:nvPicPr>
          <p:cNvPr descr="Stack of coloured pencils with copy space" id="140" name="Google Shape;140;p1"/>
          <p:cNvPicPr preferRelativeResize="0"/>
          <p:nvPr/>
        </p:nvPicPr>
        <p:blipFill rotWithShape="1">
          <a:blip r:embed="rId3">
            <a:alphaModFix/>
          </a:blip>
          <a:srcRect b="0" l="28511" r="0" t="15730"/>
          <a:stretch/>
        </p:blipFill>
        <p:spPr>
          <a:xfrm flipH="1" rot="-5400000">
            <a:off x="6283826" y="730876"/>
            <a:ext cx="6858000" cy="5396248"/>
          </a:xfrm>
          <a:prstGeom prst="rect">
            <a:avLst/>
          </a:prstGeom>
          <a:noFill/>
          <a:ln>
            <a:noFill/>
          </a:ln>
        </p:spPr>
      </p:pic>
      <p:sp>
        <p:nvSpPr>
          <p:cNvPr id="141" name="Google Shape;141;p1"/>
          <p:cNvSpPr txBox="1"/>
          <p:nvPr>
            <p:ph type="ctrTitle"/>
          </p:nvPr>
        </p:nvSpPr>
        <p:spPr>
          <a:xfrm>
            <a:off x="589894" y="3178755"/>
            <a:ext cx="8873255" cy="212300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454A0"/>
              </a:buClr>
              <a:buSzPts val="7200"/>
              <a:buFont typeface="Arial"/>
              <a:buNone/>
            </a:pPr>
            <a:r>
              <a:rPr lang="en-US" sz="5400">
                <a:solidFill>
                  <a:srgbClr val="0454A0"/>
                </a:solidFill>
              </a:rPr>
              <a:t>Education is Special</a:t>
            </a:r>
            <a:br>
              <a:rPr lang="en-US" sz="5400">
                <a:solidFill>
                  <a:srgbClr val="0454A0"/>
                </a:solidFill>
              </a:rPr>
            </a:br>
            <a:endParaRPr sz="5400"/>
          </a:p>
        </p:txBody>
      </p:sp>
      <p:sp>
        <p:nvSpPr>
          <p:cNvPr id="142" name="Google Shape;142;p1"/>
          <p:cNvSpPr txBox="1"/>
          <p:nvPr>
            <p:ph idx="1" type="subTitle"/>
          </p:nvPr>
        </p:nvSpPr>
        <p:spPr>
          <a:xfrm>
            <a:off x="723244" y="4649745"/>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493BE"/>
              </a:buClr>
              <a:buSzPts val="2800"/>
              <a:buNone/>
            </a:pPr>
            <a:r>
              <a:rPr lang="en-US" sz="2800">
                <a:solidFill>
                  <a:srgbClr val="1493BE"/>
                </a:solidFill>
              </a:rPr>
              <a:t>A Guide to Special Education in Maine</a:t>
            </a:r>
            <a:endParaRPr/>
          </a:p>
          <a:p>
            <a:pPr indent="0" lvl="0" marL="0" rtl="0" algn="l">
              <a:lnSpc>
                <a:spcPct val="90000"/>
              </a:lnSpc>
              <a:spcBef>
                <a:spcPts val="1000"/>
              </a:spcBef>
              <a:spcAft>
                <a:spcPts val="0"/>
              </a:spcAft>
              <a:buClr>
                <a:schemeClr val="dk1"/>
              </a:buClr>
              <a:buSzPts val="2800"/>
              <a:buNone/>
            </a:pPr>
            <a:r>
              <a:t/>
            </a:r>
            <a:endParaRPr sz="2800"/>
          </a:p>
        </p:txBody>
      </p:sp>
      <p:pic>
        <p:nvPicPr>
          <p:cNvPr id="143" name="Google Shape;143;p1"/>
          <p:cNvPicPr preferRelativeResize="0"/>
          <p:nvPr/>
        </p:nvPicPr>
        <p:blipFill rotWithShape="1">
          <a:blip r:embed="rId4">
            <a:alphaModFix/>
          </a:blip>
          <a:srcRect b="0" l="0" r="0" t="0"/>
          <a:stretch/>
        </p:blipFill>
        <p:spPr>
          <a:xfrm>
            <a:off x="589894" y="1170265"/>
            <a:ext cx="5814850" cy="1908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grpSp>
        <p:nvGrpSpPr>
          <p:cNvPr id="238" name="Google Shape;238;p10"/>
          <p:cNvGrpSpPr/>
          <p:nvPr/>
        </p:nvGrpSpPr>
        <p:grpSpPr>
          <a:xfrm>
            <a:off x="955902" y="1893042"/>
            <a:ext cx="10280195" cy="3860190"/>
            <a:chOff x="0" y="127304"/>
            <a:chExt cx="10280195" cy="3860190"/>
          </a:xfrm>
        </p:grpSpPr>
        <p:sp>
          <p:nvSpPr>
            <p:cNvPr id="239" name="Google Shape;239;p10"/>
            <p:cNvSpPr/>
            <p:nvPr/>
          </p:nvSpPr>
          <p:spPr>
            <a:xfrm>
              <a:off x="0" y="127304"/>
              <a:ext cx="10280195" cy="835200"/>
            </a:xfrm>
            <a:prstGeom prst="rect">
              <a:avLst/>
            </a:prstGeom>
            <a:solidFill>
              <a:srgbClr val="0454A0">
                <a:alpha val="88235"/>
              </a:srgbClr>
            </a:solidFill>
            <a:ln cap="flat" cmpd="sng" w="12700">
              <a:solidFill>
                <a:srgbClr val="4372C3">
                  <a:alpha val="88235"/>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0"/>
            <p:cNvSpPr txBox="1"/>
            <p:nvPr/>
          </p:nvSpPr>
          <p:spPr>
            <a:xfrm>
              <a:off x="0" y="127304"/>
              <a:ext cx="10280195" cy="835200"/>
            </a:xfrm>
            <a:prstGeom prst="rect">
              <a:avLst/>
            </a:prstGeom>
            <a:noFill/>
            <a:ln>
              <a:noFill/>
            </a:ln>
          </p:spPr>
          <p:txBody>
            <a:bodyPr anchorCtr="0" anchor="ctr" bIns="117850" lIns="206225" spcFirstLastPara="1" rIns="206225" wrap="square" tIns="117850">
              <a:noAutofit/>
            </a:bodyPr>
            <a:lstStyle/>
            <a:p>
              <a:pPr indent="0" lvl="0" marL="0" marR="0" rtl="0" algn="ctr">
                <a:lnSpc>
                  <a:spcPct val="90000"/>
                </a:lnSpc>
                <a:spcBef>
                  <a:spcPts val="0"/>
                </a:spcBef>
                <a:spcAft>
                  <a:spcPts val="0"/>
                </a:spcAft>
                <a:buClr>
                  <a:schemeClr val="lt1"/>
                </a:buClr>
                <a:buSzPts val="2900"/>
                <a:buFont typeface="Arial"/>
                <a:buNone/>
              </a:pPr>
              <a:r>
                <a:rPr b="0" i="0" lang="en-US" sz="2900" u="none" cap="none" strike="noStrike">
                  <a:solidFill>
                    <a:schemeClr val="lt1"/>
                  </a:solidFill>
                  <a:latin typeface="Arial"/>
                  <a:ea typeface="Arial"/>
                  <a:cs typeface="Arial"/>
                  <a:sym typeface="Arial"/>
                </a:rPr>
                <a:t>Part D</a:t>
              </a:r>
              <a:endParaRPr b="0" i="0" sz="2900" u="none" cap="none" strike="noStrike">
                <a:solidFill>
                  <a:schemeClr val="lt1"/>
                </a:solidFill>
                <a:latin typeface="Arial"/>
                <a:ea typeface="Arial"/>
                <a:cs typeface="Arial"/>
                <a:sym typeface="Arial"/>
              </a:endParaRPr>
            </a:p>
          </p:txBody>
        </p:sp>
        <p:sp>
          <p:nvSpPr>
            <p:cNvPr id="241" name="Google Shape;241;p10"/>
            <p:cNvSpPr/>
            <p:nvPr/>
          </p:nvSpPr>
          <p:spPr>
            <a:xfrm>
              <a:off x="0" y="962504"/>
              <a:ext cx="10280195" cy="3024990"/>
            </a:xfrm>
            <a:prstGeom prst="rect">
              <a:avLst/>
            </a:prstGeom>
            <a:solidFill>
              <a:srgbClr val="CCD3EA">
                <a:alpha val="88235"/>
              </a:srgbClr>
            </a:solidFill>
            <a:ln cap="flat" cmpd="sng" w="12700">
              <a:solidFill>
                <a:srgbClr val="CCD3EA">
                  <a:alpha val="88235"/>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0"/>
            <p:cNvSpPr txBox="1"/>
            <p:nvPr/>
          </p:nvSpPr>
          <p:spPr>
            <a:xfrm>
              <a:off x="0" y="962504"/>
              <a:ext cx="10280195" cy="3024990"/>
            </a:xfrm>
            <a:prstGeom prst="rect">
              <a:avLst/>
            </a:prstGeom>
            <a:noFill/>
            <a:ln>
              <a:noFill/>
            </a:ln>
          </p:spPr>
          <p:txBody>
            <a:bodyPr anchorCtr="0" anchor="t" bIns="232025" lIns="154675" spcFirstLastPara="1" rIns="206225" wrap="square" tIns="154675">
              <a:noAutofit/>
            </a:bodyPr>
            <a:lstStyle/>
            <a:p>
              <a:pPr indent="-285750" lvl="1" marL="285750"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Describes national activities to improve the education of children with disabilities </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435"/>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Includes grants to improve the education and transitional services provided to students with disabilities</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435"/>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Provides resources to support programs, projects and activities which contribute positive results for children with disabilities.</a:t>
              </a:r>
              <a:endParaRPr b="0" i="0" sz="2900" u="none" cap="none" strike="noStrike">
                <a:solidFill>
                  <a:schemeClr val="dk1"/>
                </a:solidFill>
                <a:latin typeface="Arial"/>
                <a:ea typeface="Arial"/>
                <a:cs typeface="Arial"/>
                <a:sym typeface="Arial"/>
              </a:endParaRPr>
            </a:p>
          </p:txBody>
        </p:sp>
      </p:grpSp>
      <p:sp>
        <p:nvSpPr>
          <p:cNvPr id="243" name="Google Shape;243;p10"/>
          <p:cNvSpPr/>
          <p:nvPr/>
        </p:nvSpPr>
        <p:spPr>
          <a:xfrm>
            <a:off x="2445150" y="6032310"/>
            <a:ext cx="730169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Arial"/>
                <a:ea typeface="Arial"/>
                <a:cs typeface="Arial"/>
                <a:sym typeface="Arial"/>
              </a:rPr>
              <a:t>*Maine Parent Federation receives part of its funding through part D</a:t>
            </a:r>
            <a:endParaRPr b="0" i="0" sz="1800" u="none" cap="none" strike="noStrike">
              <a:solidFill>
                <a:schemeClr val="dk1"/>
              </a:solidFill>
              <a:latin typeface="Arial"/>
              <a:ea typeface="Arial"/>
              <a:cs typeface="Arial"/>
              <a:sym typeface="Arial"/>
            </a:endParaRPr>
          </a:p>
        </p:txBody>
      </p:sp>
      <p:sp>
        <p:nvSpPr>
          <p:cNvPr id="244" name="Google Shape;244;p10"/>
          <p:cNvSpPr/>
          <p:nvPr/>
        </p:nvSpPr>
        <p:spPr>
          <a:xfrm>
            <a:off x="1709066" y="641024"/>
            <a:ext cx="8773865"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454A0"/>
                </a:solidFill>
                <a:latin typeface="Arial"/>
                <a:ea typeface="Arial"/>
                <a:cs typeface="Arial"/>
                <a:sym typeface="Arial"/>
              </a:rPr>
              <a:t>There are 4 Parts of IDEA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75294"/>
          </a:schemeClr>
        </a:solidFill>
      </p:bgPr>
    </p:bg>
    <p:spTree>
      <p:nvGrpSpPr>
        <p:cNvPr id="249" name="Shape 249"/>
        <p:cNvGrpSpPr/>
        <p:nvPr/>
      </p:nvGrpSpPr>
      <p:grpSpPr>
        <a:xfrm>
          <a:off x="0" y="0"/>
          <a:ext cx="0" cy="0"/>
          <a:chOff x="0" y="0"/>
          <a:chExt cx="0" cy="0"/>
        </a:xfrm>
      </p:grpSpPr>
      <p:sp>
        <p:nvSpPr>
          <p:cNvPr id="250" name="Google Shape;250;p11"/>
          <p:cNvSpPr/>
          <p:nvPr/>
        </p:nvSpPr>
        <p:spPr>
          <a:xfrm>
            <a:off x="1638059" y="2375941"/>
            <a:ext cx="861521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Arial"/>
              <a:ea typeface="Arial"/>
              <a:cs typeface="Arial"/>
              <a:sym typeface="Arial"/>
            </a:endParaRPr>
          </a:p>
        </p:txBody>
      </p:sp>
      <p:sp>
        <p:nvSpPr>
          <p:cNvPr id="251" name="Google Shape;251;p11"/>
          <p:cNvSpPr/>
          <p:nvPr/>
        </p:nvSpPr>
        <p:spPr>
          <a:xfrm>
            <a:off x="-196704" y="1775777"/>
            <a:ext cx="7736029" cy="21236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454A0"/>
                </a:solidFill>
                <a:latin typeface="Arial"/>
                <a:ea typeface="Arial"/>
                <a:cs typeface="Arial"/>
                <a:sym typeface="Arial"/>
              </a:rPr>
              <a:t>Maine’s Unified Special Education Regulations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262626"/>
                </a:solidFill>
                <a:latin typeface="Arial"/>
                <a:ea typeface="Arial"/>
                <a:cs typeface="Arial"/>
                <a:sym typeface="Arial"/>
              </a:rPr>
              <a:t>(</a:t>
            </a:r>
            <a:r>
              <a:rPr b="0" i="0" lang="en-US" sz="3600" u="none" cap="none" strike="noStrike">
                <a:solidFill>
                  <a:srgbClr val="262626"/>
                </a:solidFill>
                <a:latin typeface="Arial"/>
                <a:ea typeface="Arial"/>
                <a:cs typeface="Arial"/>
                <a:sym typeface="Arial"/>
              </a:rPr>
              <a:t>MUSER or Chapter 101)</a:t>
            </a:r>
            <a:endParaRPr b="0" i="0" sz="1400" u="none" cap="none" strike="noStrike">
              <a:solidFill>
                <a:srgbClr val="000000"/>
              </a:solidFill>
              <a:latin typeface="Arial"/>
              <a:ea typeface="Arial"/>
              <a:cs typeface="Arial"/>
              <a:sym typeface="Arial"/>
            </a:endParaRPr>
          </a:p>
        </p:txBody>
      </p:sp>
      <p:pic>
        <p:nvPicPr>
          <p:cNvPr id="252" name="Google Shape;252;p11"/>
          <p:cNvPicPr preferRelativeResize="0"/>
          <p:nvPr/>
        </p:nvPicPr>
        <p:blipFill rotWithShape="1">
          <a:blip r:embed="rId3">
            <a:alphaModFix/>
          </a:blip>
          <a:srcRect b="0" l="0" r="0" t="0"/>
          <a:stretch/>
        </p:blipFill>
        <p:spPr>
          <a:xfrm>
            <a:off x="7025588" y="1919188"/>
            <a:ext cx="4444751" cy="1605049"/>
          </a:xfrm>
          <a:prstGeom prst="rect">
            <a:avLst/>
          </a:prstGeom>
          <a:noFill/>
          <a:ln>
            <a:noFill/>
          </a:ln>
        </p:spPr>
      </p:pic>
      <p:sp>
        <p:nvSpPr>
          <p:cNvPr id="253" name="Google Shape;253;p11"/>
          <p:cNvSpPr txBox="1"/>
          <p:nvPr/>
        </p:nvSpPr>
        <p:spPr>
          <a:xfrm>
            <a:off x="358066" y="4356188"/>
            <a:ext cx="11833934"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MUSER is Maine’s interpretation of IDEA, the federal law which enforces the rights for children with disabilities.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2"/>
          <p:cNvSpPr/>
          <p:nvPr/>
        </p:nvSpPr>
        <p:spPr>
          <a:xfrm>
            <a:off x="1638059" y="2375941"/>
            <a:ext cx="861521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Arial"/>
              <a:ea typeface="Arial"/>
              <a:cs typeface="Arial"/>
              <a:sym typeface="Arial"/>
            </a:endParaRPr>
          </a:p>
        </p:txBody>
      </p:sp>
      <p:sp>
        <p:nvSpPr>
          <p:cNvPr id="260" name="Google Shape;260;p12"/>
          <p:cNvSpPr txBox="1"/>
          <p:nvPr/>
        </p:nvSpPr>
        <p:spPr>
          <a:xfrm>
            <a:off x="1553171" y="1206856"/>
            <a:ext cx="9085657"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454A0"/>
                </a:solidFill>
                <a:latin typeface="Arial"/>
                <a:ea typeface="Arial"/>
                <a:cs typeface="Arial"/>
                <a:sym typeface="Arial"/>
              </a:rPr>
              <a:t>MUSER must meet </a:t>
            </a:r>
            <a:r>
              <a:rPr b="0" i="1" lang="en-US" sz="4800" u="none" cap="none" strike="noStrike">
                <a:solidFill>
                  <a:srgbClr val="0454A0"/>
                </a:solidFill>
                <a:latin typeface="Arial"/>
                <a:ea typeface="Arial"/>
                <a:cs typeface="Arial"/>
                <a:sym typeface="Arial"/>
              </a:rPr>
              <a:t>or</a:t>
            </a:r>
            <a:r>
              <a:rPr b="0" i="0" lang="en-US" sz="4800" u="none" cap="none" strike="noStrike">
                <a:solidFill>
                  <a:srgbClr val="0454A0"/>
                </a:solidFill>
                <a:latin typeface="Arial"/>
                <a:ea typeface="Arial"/>
                <a:cs typeface="Arial"/>
                <a:sym typeface="Arial"/>
              </a:rPr>
              <a:t> exceed the federal law IDEA</a:t>
            </a:r>
            <a:endParaRPr b="0" i="0" sz="1400" u="none" cap="none" strike="noStrike">
              <a:solidFill>
                <a:srgbClr val="000000"/>
              </a:solidFill>
              <a:latin typeface="Arial"/>
              <a:ea typeface="Arial"/>
              <a:cs typeface="Arial"/>
              <a:sym typeface="Arial"/>
            </a:endParaRPr>
          </a:p>
        </p:txBody>
      </p:sp>
      <p:sp>
        <p:nvSpPr>
          <p:cNvPr id="261" name="Google Shape;261;p12"/>
          <p:cNvSpPr/>
          <p:nvPr/>
        </p:nvSpPr>
        <p:spPr>
          <a:xfrm>
            <a:off x="1777759" y="3160771"/>
            <a:ext cx="9085657"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The language within </a:t>
            </a:r>
            <a:r>
              <a:rPr b="0" i="1" lang="en-US" sz="3200" u="none" cap="none" strike="noStrike">
                <a:solidFill>
                  <a:schemeClr val="dk1"/>
                </a:solidFill>
                <a:latin typeface="Arial"/>
                <a:ea typeface="Arial"/>
                <a:cs typeface="Arial"/>
                <a:sym typeface="Arial"/>
              </a:rPr>
              <a:t>italics</a:t>
            </a:r>
            <a:r>
              <a:rPr b="0" i="0" lang="en-US" sz="3200" u="none" cap="none" strike="noStrike">
                <a:solidFill>
                  <a:schemeClr val="dk1"/>
                </a:solidFill>
                <a:latin typeface="Arial"/>
                <a:ea typeface="Arial"/>
                <a:cs typeface="Arial"/>
                <a:sym typeface="Arial"/>
              </a:rPr>
              <a:t> is the state added language and where Maine exceeds the services, support, and protections provided in IDEA.</a:t>
            </a:r>
            <a:endParaRPr b="0" i="0" sz="3200" u="none" cap="none" strike="noStrike">
              <a:solidFill>
                <a:schemeClr val="dk1"/>
              </a:solidFill>
              <a:latin typeface="Arial"/>
              <a:ea typeface="Arial"/>
              <a:cs typeface="Arial"/>
              <a:sym typeface="Arial"/>
            </a:endParaRPr>
          </a:p>
        </p:txBody>
      </p:sp>
      <p:sp>
        <p:nvSpPr>
          <p:cNvPr id="262" name="Google Shape;262;p12"/>
          <p:cNvSpPr/>
          <p:nvPr/>
        </p:nvSpPr>
        <p:spPr>
          <a:xfrm>
            <a:off x="1046388" y="5651144"/>
            <a:ext cx="1054839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MUSER (Chapter 101) </a:t>
            </a:r>
            <a:r>
              <a:rPr b="0" i="0" lang="en-US" sz="2800" u="none" cap="none" strike="noStrike">
                <a:solidFill>
                  <a:schemeClr val="dk1"/>
                </a:solidFill>
                <a:latin typeface="Arial"/>
                <a:ea typeface="Arial"/>
                <a:cs typeface="Arial"/>
                <a:sym typeface="Arial"/>
              </a:rPr>
              <a:t>https://www.maine.gov/doe/cds/muser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76078"/>
          </a:schemeClr>
        </a:solidFill>
      </p:bgPr>
    </p:bg>
    <p:spTree>
      <p:nvGrpSpPr>
        <p:cNvPr id="267" name="Shape 267"/>
        <p:cNvGrpSpPr/>
        <p:nvPr/>
      </p:nvGrpSpPr>
      <p:grpSpPr>
        <a:xfrm>
          <a:off x="0" y="0"/>
          <a:ext cx="0" cy="0"/>
          <a:chOff x="0" y="0"/>
          <a:chExt cx="0" cy="0"/>
        </a:xfrm>
      </p:grpSpPr>
      <p:sp>
        <p:nvSpPr>
          <p:cNvPr id="268" name="Google Shape;268;p13"/>
          <p:cNvSpPr/>
          <p:nvPr/>
        </p:nvSpPr>
        <p:spPr>
          <a:xfrm>
            <a:off x="656145" y="2325480"/>
            <a:ext cx="10879707" cy="28007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1" lang="en-US" sz="4400" u="none" cap="none" strike="noStrike">
                <a:solidFill>
                  <a:schemeClr val="dk1"/>
                </a:solidFill>
                <a:latin typeface="Arial"/>
                <a:ea typeface="Arial"/>
                <a:cs typeface="Arial"/>
                <a:sym typeface="Arial"/>
              </a:rPr>
              <a:t>“Special Education is specially designed instruction (SDI), provided at no cost to the parents, to meet the unique needs of a child with a disability.”</a:t>
            </a:r>
            <a:endParaRPr b="0" i="0" sz="1400" u="none" cap="none" strike="noStrike">
              <a:solidFill>
                <a:srgbClr val="000000"/>
              </a:solidFill>
              <a:latin typeface="Arial"/>
              <a:ea typeface="Arial"/>
              <a:cs typeface="Arial"/>
              <a:sym typeface="Arial"/>
            </a:endParaRPr>
          </a:p>
        </p:txBody>
      </p:sp>
      <p:pic>
        <p:nvPicPr>
          <p:cNvPr id="269" name="Google Shape;269;p13"/>
          <p:cNvPicPr preferRelativeResize="0"/>
          <p:nvPr/>
        </p:nvPicPr>
        <p:blipFill rotWithShape="1">
          <a:blip r:embed="rId3">
            <a:alphaModFix/>
          </a:blip>
          <a:srcRect b="0" l="0" r="0" t="0"/>
          <a:stretch/>
        </p:blipFill>
        <p:spPr>
          <a:xfrm>
            <a:off x="906758" y="742820"/>
            <a:ext cx="7655092" cy="956886"/>
          </a:xfrm>
          <a:prstGeom prst="rect">
            <a:avLst/>
          </a:prstGeom>
          <a:noFill/>
          <a:ln>
            <a:noFill/>
          </a:ln>
        </p:spPr>
      </p:pic>
      <p:cxnSp>
        <p:nvCxnSpPr>
          <p:cNvPr id="270" name="Google Shape;270;p13"/>
          <p:cNvCxnSpPr/>
          <p:nvPr/>
        </p:nvCxnSpPr>
        <p:spPr>
          <a:xfrm>
            <a:off x="761421" y="5420909"/>
            <a:ext cx="10669157" cy="0"/>
          </a:xfrm>
          <a:prstGeom prst="straightConnector1">
            <a:avLst/>
          </a:prstGeom>
          <a:noFill/>
          <a:ln cap="flat" cmpd="sng" w="158750">
            <a:solidFill>
              <a:srgbClr val="1493BE"/>
            </a:solidFill>
            <a:prstDash val="solid"/>
            <a:miter lim="800000"/>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grpSp>
        <p:nvGrpSpPr>
          <p:cNvPr id="276" name="Google Shape;276;p14"/>
          <p:cNvGrpSpPr/>
          <p:nvPr/>
        </p:nvGrpSpPr>
        <p:grpSpPr>
          <a:xfrm>
            <a:off x="725388" y="2102217"/>
            <a:ext cx="10853912" cy="4024620"/>
            <a:chOff x="0" y="665346"/>
            <a:chExt cx="10853912" cy="4024620"/>
          </a:xfrm>
        </p:grpSpPr>
        <p:sp>
          <p:nvSpPr>
            <p:cNvPr id="277" name="Google Shape;277;p14"/>
            <p:cNvSpPr/>
            <p:nvPr/>
          </p:nvSpPr>
          <p:spPr>
            <a:xfrm>
              <a:off x="0" y="665346"/>
              <a:ext cx="10741223" cy="115362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4"/>
            <p:cNvSpPr txBox="1"/>
            <p:nvPr/>
          </p:nvSpPr>
          <p:spPr>
            <a:xfrm>
              <a:off x="56315" y="721661"/>
              <a:ext cx="10628593" cy="1040990"/>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chemeClr val="lt1"/>
                </a:buClr>
                <a:buSzPts val="2900"/>
                <a:buFont typeface="Arial"/>
                <a:buNone/>
              </a:pPr>
              <a:r>
                <a:rPr b="0" i="0" lang="en-US" sz="2900" u="none" cap="none" strike="noStrike">
                  <a:solidFill>
                    <a:schemeClr val="lt1"/>
                  </a:solidFill>
                  <a:latin typeface="Arial"/>
                  <a:ea typeface="Arial"/>
                  <a:cs typeface="Arial"/>
                  <a:sym typeface="Arial"/>
                </a:rPr>
                <a:t>Access to specially designed instruction conducted within all school classrooms </a:t>
              </a:r>
              <a:endParaRPr b="0" i="0" sz="1400" u="none" cap="none" strike="noStrike">
                <a:solidFill>
                  <a:srgbClr val="000000"/>
                </a:solidFill>
                <a:latin typeface="Arial"/>
                <a:ea typeface="Arial"/>
                <a:cs typeface="Arial"/>
                <a:sym typeface="Arial"/>
              </a:endParaRPr>
            </a:p>
          </p:txBody>
        </p:sp>
        <p:sp>
          <p:nvSpPr>
            <p:cNvPr id="279" name="Google Shape;279;p14"/>
            <p:cNvSpPr/>
            <p:nvPr/>
          </p:nvSpPr>
          <p:spPr>
            <a:xfrm>
              <a:off x="0" y="1818966"/>
              <a:ext cx="10741223" cy="48024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4"/>
            <p:cNvSpPr txBox="1"/>
            <p:nvPr/>
          </p:nvSpPr>
          <p:spPr>
            <a:xfrm>
              <a:off x="0" y="1818966"/>
              <a:ext cx="10741223" cy="480240"/>
            </a:xfrm>
            <a:prstGeom prst="rect">
              <a:avLst/>
            </a:prstGeom>
            <a:noFill/>
            <a:ln>
              <a:noFill/>
            </a:ln>
          </p:spPr>
          <p:txBody>
            <a:bodyPr anchorCtr="0" anchor="t" bIns="36825" lIns="341025" spcFirstLastPara="1" rIns="206225" wrap="square" tIns="36825">
              <a:noAutofit/>
            </a:bodyPr>
            <a:lstStyle/>
            <a:p>
              <a:pPr indent="-228600" lvl="1" marL="228600" marR="0" rtl="0" algn="l">
                <a:lnSpc>
                  <a:spcPct val="90000"/>
                </a:lnSpc>
                <a:spcBef>
                  <a:spcPts val="0"/>
                </a:spcBef>
                <a:spcAft>
                  <a:spcPts val="0"/>
                </a:spcAft>
                <a:buClr>
                  <a:schemeClr val="dk1"/>
                </a:buClr>
                <a:buSzPts val="2300"/>
                <a:buFont typeface="Arial"/>
                <a:buChar char="•"/>
              </a:pPr>
              <a:r>
                <a:rPr b="0" i="1" lang="en-US" sz="2300" u="none" cap="none" strike="noStrike">
                  <a:solidFill>
                    <a:schemeClr val="dk1"/>
                  </a:solidFill>
                  <a:latin typeface="Arial"/>
                  <a:ea typeface="Arial"/>
                  <a:cs typeface="Arial"/>
                  <a:sym typeface="Arial"/>
                </a:rPr>
                <a:t>including unified arts, such as physical education, music and art</a:t>
              </a:r>
              <a:endParaRPr b="0" i="0" sz="2300" u="none" cap="none" strike="noStrike">
                <a:solidFill>
                  <a:schemeClr val="dk1"/>
                </a:solidFill>
                <a:latin typeface="Arial"/>
                <a:ea typeface="Arial"/>
                <a:cs typeface="Arial"/>
                <a:sym typeface="Arial"/>
              </a:endParaRPr>
            </a:p>
          </p:txBody>
        </p:sp>
        <p:sp>
          <p:nvSpPr>
            <p:cNvPr id="281" name="Google Shape;281;p14"/>
            <p:cNvSpPr/>
            <p:nvPr/>
          </p:nvSpPr>
          <p:spPr>
            <a:xfrm>
              <a:off x="0" y="2299206"/>
              <a:ext cx="10741223" cy="1153620"/>
            </a:xfrm>
            <a:prstGeom prst="roundRect">
              <a:avLst>
                <a:gd fmla="val 16667" name="adj"/>
              </a:avLst>
            </a:prstGeom>
            <a:solidFill>
              <a:srgbClr val="4CC3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4"/>
            <p:cNvSpPr txBox="1"/>
            <p:nvPr/>
          </p:nvSpPr>
          <p:spPr>
            <a:xfrm>
              <a:off x="56312" y="2242879"/>
              <a:ext cx="10797600" cy="1293600"/>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chemeClr val="lt1"/>
                </a:buClr>
                <a:buSzPts val="2900"/>
                <a:buFont typeface="Arial"/>
                <a:buNone/>
              </a:pPr>
              <a:r>
                <a:rPr b="0" i="0" lang="en-US" sz="2900" u="none" cap="none" strike="noStrike">
                  <a:solidFill>
                    <a:schemeClr val="lt1"/>
                  </a:solidFill>
                  <a:latin typeface="Arial"/>
                  <a:ea typeface="Arial"/>
                  <a:cs typeface="Arial"/>
                  <a:sym typeface="Arial"/>
                </a:rPr>
                <a:t>When determined appropriate by an IEP team, access to specially designed instruction received at home, or other places like hospitals</a:t>
              </a:r>
              <a:endParaRPr b="0" i="0" sz="1400" u="none" cap="none" strike="noStrike">
                <a:solidFill>
                  <a:srgbClr val="000000"/>
                </a:solidFill>
                <a:latin typeface="Arial"/>
                <a:ea typeface="Arial"/>
                <a:cs typeface="Arial"/>
                <a:sym typeface="Arial"/>
              </a:endParaRPr>
            </a:p>
          </p:txBody>
        </p:sp>
        <p:sp>
          <p:nvSpPr>
            <p:cNvPr id="283" name="Google Shape;283;p14"/>
            <p:cNvSpPr/>
            <p:nvPr/>
          </p:nvSpPr>
          <p:spPr>
            <a:xfrm>
              <a:off x="0" y="3536346"/>
              <a:ext cx="10741223" cy="1153620"/>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4"/>
            <p:cNvSpPr txBox="1"/>
            <p:nvPr/>
          </p:nvSpPr>
          <p:spPr>
            <a:xfrm>
              <a:off x="56315" y="3592661"/>
              <a:ext cx="10628593" cy="1040990"/>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chemeClr val="lt1"/>
                </a:buClr>
                <a:buSzPts val="2900"/>
                <a:buFont typeface="Arial"/>
                <a:buNone/>
              </a:pPr>
              <a:r>
                <a:rPr b="0" i="0" lang="en-US" sz="2900" u="none" cap="none" strike="noStrike">
                  <a:solidFill>
                    <a:schemeClr val="lt1"/>
                  </a:solidFill>
                  <a:latin typeface="Arial"/>
                  <a:ea typeface="Arial"/>
                  <a:cs typeface="Arial"/>
                  <a:sym typeface="Arial"/>
                </a:rPr>
                <a:t>Services &amp; accommodations  </a:t>
              </a:r>
              <a:endParaRPr b="0" i="0" sz="1400" u="none" cap="none" strike="noStrike">
                <a:solidFill>
                  <a:srgbClr val="000000"/>
                </a:solidFill>
                <a:latin typeface="Arial"/>
                <a:ea typeface="Arial"/>
                <a:cs typeface="Arial"/>
                <a:sym typeface="Arial"/>
              </a:endParaRPr>
            </a:p>
          </p:txBody>
        </p:sp>
      </p:grpSp>
      <p:sp>
        <p:nvSpPr>
          <p:cNvPr id="285" name="Google Shape;285;p14"/>
          <p:cNvSpPr txBox="1"/>
          <p:nvPr/>
        </p:nvSpPr>
        <p:spPr>
          <a:xfrm>
            <a:off x="2520135" y="975646"/>
            <a:ext cx="715172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Arial"/>
                <a:ea typeface="Arial"/>
                <a:cs typeface="Arial"/>
                <a:sym typeface="Arial"/>
              </a:rPr>
              <a:t>What does </a:t>
            </a:r>
            <a:r>
              <a:rPr b="1" i="0" lang="en-US" sz="3600" u="none" cap="none" strike="noStrike">
                <a:solidFill>
                  <a:srgbClr val="0454A0"/>
                </a:solidFill>
                <a:latin typeface="Arial"/>
                <a:ea typeface="Arial"/>
                <a:cs typeface="Arial"/>
                <a:sym typeface="Arial"/>
              </a:rPr>
              <a:t>F.A.P.E.</a:t>
            </a:r>
            <a:r>
              <a:rPr b="1" i="0" lang="en-US" sz="3600" u="none" cap="none" strike="noStrike">
                <a:solidFill>
                  <a:schemeClr val="accent1"/>
                </a:solidFill>
                <a:latin typeface="Arial"/>
                <a:ea typeface="Arial"/>
                <a:cs typeface="Arial"/>
                <a:sym typeface="Arial"/>
              </a:rPr>
              <a:t> </a:t>
            </a:r>
            <a:r>
              <a:rPr b="1" i="0" lang="en-US" sz="3600" u="none" cap="none" strike="noStrike">
                <a:solidFill>
                  <a:schemeClr val="dk1"/>
                </a:solidFill>
                <a:latin typeface="Arial"/>
                <a:ea typeface="Arial"/>
                <a:cs typeface="Arial"/>
                <a:sym typeface="Arial"/>
              </a:rPr>
              <a:t>include?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grpSp>
        <p:nvGrpSpPr>
          <p:cNvPr id="291" name="Google Shape;291;p15"/>
          <p:cNvGrpSpPr/>
          <p:nvPr/>
        </p:nvGrpSpPr>
        <p:grpSpPr>
          <a:xfrm>
            <a:off x="1187472" y="1811840"/>
            <a:ext cx="4908530" cy="4435200"/>
            <a:chOff x="0" y="19426"/>
            <a:chExt cx="9817060" cy="4435200"/>
          </a:xfrm>
        </p:grpSpPr>
        <p:sp>
          <p:nvSpPr>
            <p:cNvPr id="292" name="Google Shape;292;p15"/>
            <p:cNvSpPr/>
            <p:nvPr/>
          </p:nvSpPr>
          <p:spPr>
            <a:xfrm>
              <a:off x="0" y="19426"/>
              <a:ext cx="9817060" cy="65520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5"/>
            <p:cNvSpPr txBox="1"/>
            <p:nvPr/>
          </p:nvSpPr>
          <p:spPr>
            <a:xfrm>
              <a:off x="31984" y="51410"/>
              <a:ext cx="9753092" cy="591232"/>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Speech Therapy</a:t>
              </a:r>
              <a:endParaRPr b="0" i="0" sz="1400" u="none" cap="none" strike="noStrike">
                <a:solidFill>
                  <a:srgbClr val="000000"/>
                </a:solidFill>
                <a:latin typeface="Arial"/>
                <a:ea typeface="Arial"/>
                <a:cs typeface="Arial"/>
                <a:sym typeface="Arial"/>
              </a:endParaRPr>
            </a:p>
          </p:txBody>
        </p:sp>
        <p:sp>
          <p:nvSpPr>
            <p:cNvPr id="294" name="Google Shape;294;p15"/>
            <p:cNvSpPr/>
            <p:nvPr/>
          </p:nvSpPr>
          <p:spPr>
            <a:xfrm>
              <a:off x="0" y="775426"/>
              <a:ext cx="9817060" cy="655200"/>
            </a:xfrm>
            <a:prstGeom prst="roundRect">
              <a:avLst>
                <a:gd fmla="val 16667" name="adj"/>
              </a:avLst>
            </a:prstGeom>
            <a:solidFill>
              <a:srgbClr val="53C1C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5"/>
            <p:cNvSpPr txBox="1"/>
            <p:nvPr/>
          </p:nvSpPr>
          <p:spPr>
            <a:xfrm>
              <a:off x="31984" y="807410"/>
              <a:ext cx="9753092" cy="591232"/>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Occupational Therapy</a:t>
              </a:r>
              <a:endParaRPr b="0" i="0" sz="1400" u="none" cap="none" strike="noStrike">
                <a:solidFill>
                  <a:srgbClr val="000000"/>
                </a:solidFill>
                <a:latin typeface="Arial"/>
                <a:ea typeface="Arial"/>
                <a:cs typeface="Arial"/>
                <a:sym typeface="Arial"/>
              </a:endParaRPr>
            </a:p>
          </p:txBody>
        </p:sp>
        <p:sp>
          <p:nvSpPr>
            <p:cNvPr id="296" name="Google Shape;296;p15"/>
            <p:cNvSpPr/>
            <p:nvPr/>
          </p:nvSpPr>
          <p:spPr>
            <a:xfrm>
              <a:off x="0" y="1531426"/>
              <a:ext cx="9817060" cy="655200"/>
            </a:xfrm>
            <a:prstGeom prst="roundRect">
              <a:avLst>
                <a:gd fmla="val 16667" name="adj"/>
              </a:avLst>
            </a:prstGeom>
            <a:solidFill>
              <a:srgbClr val="4EC7A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5"/>
            <p:cNvSpPr txBox="1"/>
            <p:nvPr/>
          </p:nvSpPr>
          <p:spPr>
            <a:xfrm>
              <a:off x="31984" y="1563410"/>
              <a:ext cx="9753092" cy="591232"/>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Physical Therapy</a:t>
              </a:r>
              <a:endParaRPr b="0" i="0" sz="1400" u="none" cap="none" strike="noStrike">
                <a:solidFill>
                  <a:srgbClr val="000000"/>
                </a:solidFill>
                <a:latin typeface="Arial"/>
                <a:ea typeface="Arial"/>
                <a:cs typeface="Arial"/>
                <a:sym typeface="Arial"/>
              </a:endParaRPr>
            </a:p>
          </p:txBody>
        </p:sp>
        <p:sp>
          <p:nvSpPr>
            <p:cNvPr id="298" name="Google Shape;298;p15"/>
            <p:cNvSpPr/>
            <p:nvPr/>
          </p:nvSpPr>
          <p:spPr>
            <a:xfrm>
              <a:off x="0" y="2287426"/>
              <a:ext cx="9817060" cy="655200"/>
            </a:xfrm>
            <a:prstGeom prst="roundRect">
              <a:avLst>
                <a:gd fmla="val 16667" name="adj"/>
              </a:avLst>
            </a:prstGeom>
            <a:solidFill>
              <a:srgbClr val="49C07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5"/>
            <p:cNvSpPr txBox="1"/>
            <p:nvPr/>
          </p:nvSpPr>
          <p:spPr>
            <a:xfrm>
              <a:off x="31984" y="2319410"/>
              <a:ext cx="9753092" cy="591232"/>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Consultation from Specialists, ex. BCBA</a:t>
              </a:r>
              <a:endParaRPr b="0" i="0" sz="1400" u="none" cap="none" strike="noStrike">
                <a:solidFill>
                  <a:srgbClr val="000000"/>
                </a:solidFill>
                <a:latin typeface="Arial"/>
                <a:ea typeface="Arial"/>
                <a:cs typeface="Arial"/>
                <a:sym typeface="Arial"/>
              </a:endParaRPr>
            </a:p>
          </p:txBody>
        </p:sp>
        <p:sp>
          <p:nvSpPr>
            <p:cNvPr id="300" name="Google Shape;300;p15"/>
            <p:cNvSpPr/>
            <p:nvPr/>
          </p:nvSpPr>
          <p:spPr>
            <a:xfrm>
              <a:off x="0" y="3043426"/>
              <a:ext cx="9817060" cy="655200"/>
            </a:xfrm>
            <a:prstGeom prst="roundRect">
              <a:avLst>
                <a:gd fmla="val 16667" name="adj"/>
              </a:avLst>
            </a:prstGeom>
            <a:solidFill>
              <a:srgbClr val="49B84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5"/>
            <p:cNvSpPr txBox="1"/>
            <p:nvPr/>
          </p:nvSpPr>
          <p:spPr>
            <a:xfrm>
              <a:off x="31984" y="3075410"/>
              <a:ext cx="9753092" cy="591232"/>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Counseling Services</a:t>
              </a:r>
              <a:endParaRPr b="0" i="0" sz="1400" u="none" cap="none" strike="noStrike">
                <a:solidFill>
                  <a:srgbClr val="000000"/>
                </a:solidFill>
                <a:latin typeface="Arial"/>
                <a:ea typeface="Arial"/>
                <a:cs typeface="Arial"/>
                <a:sym typeface="Arial"/>
              </a:endParaRPr>
            </a:p>
          </p:txBody>
        </p:sp>
        <p:sp>
          <p:nvSpPr>
            <p:cNvPr id="302" name="Google Shape;302;p15"/>
            <p:cNvSpPr/>
            <p:nvPr/>
          </p:nvSpPr>
          <p:spPr>
            <a:xfrm>
              <a:off x="0" y="3799426"/>
              <a:ext cx="9817060" cy="655200"/>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5"/>
            <p:cNvSpPr txBox="1"/>
            <p:nvPr/>
          </p:nvSpPr>
          <p:spPr>
            <a:xfrm>
              <a:off x="31984" y="3831410"/>
              <a:ext cx="9753092" cy="591232"/>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Extended School Year (ESY)</a:t>
              </a:r>
              <a:endParaRPr b="0" i="0" sz="1400" u="none" cap="none" strike="noStrike">
                <a:solidFill>
                  <a:srgbClr val="000000"/>
                </a:solidFill>
                <a:latin typeface="Arial"/>
                <a:ea typeface="Arial"/>
                <a:cs typeface="Arial"/>
                <a:sym typeface="Arial"/>
              </a:endParaRPr>
            </a:p>
          </p:txBody>
        </p:sp>
      </p:grpSp>
      <p:sp>
        <p:nvSpPr>
          <p:cNvPr id="304" name="Google Shape;304;p15"/>
          <p:cNvSpPr/>
          <p:nvPr/>
        </p:nvSpPr>
        <p:spPr>
          <a:xfrm>
            <a:off x="1113038" y="849300"/>
            <a:ext cx="5057400" cy="64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2800" u="none" cap="none" strike="noStrike">
                <a:solidFill>
                  <a:srgbClr val="0454A0"/>
                </a:solidFill>
                <a:latin typeface="Arial"/>
                <a:ea typeface="Arial"/>
                <a:cs typeface="Arial"/>
                <a:sym typeface="Arial"/>
              </a:rPr>
              <a:t>Examples of Services </a:t>
            </a:r>
            <a:endParaRPr b="0" i="0" sz="600" u="none" cap="none" strike="noStrike">
              <a:solidFill>
                <a:srgbClr val="000000"/>
              </a:solidFill>
              <a:latin typeface="Arial"/>
              <a:ea typeface="Arial"/>
              <a:cs typeface="Arial"/>
              <a:sym typeface="Arial"/>
            </a:endParaRPr>
          </a:p>
        </p:txBody>
      </p:sp>
      <p:grpSp>
        <p:nvGrpSpPr>
          <p:cNvPr id="305" name="Google Shape;305;p15"/>
          <p:cNvGrpSpPr/>
          <p:nvPr/>
        </p:nvGrpSpPr>
        <p:grpSpPr>
          <a:xfrm>
            <a:off x="6599431" y="1638314"/>
            <a:ext cx="4392153" cy="4742905"/>
            <a:chOff x="0" y="242088"/>
            <a:chExt cx="9790800" cy="4074661"/>
          </a:xfrm>
        </p:grpSpPr>
        <p:sp>
          <p:nvSpPr>
            <p:cNvPr id="306" name="Google Shape;306;p15"/>
            <p:cNvSpPr/>
            <p:nvPr/>
          </p:nvSpPr>
          <p:spPr>
            <a:xfrm>
              <a:off x="0" y="242088"/>
              <a:ext cx="9790800" cy="74340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7" name="Google Shape;307;p15"/>
            <p:cNvSpPr txBox="1"/>
            <p:nvPr/>
          </p:nvSpPr>
          <p:spPr>
            <a:xfrm>
              <a:off x="36296" y="278384"/>
              <a:ext cx="9718200" cy="670800"/>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chemeClr val="lt1"/>
                </a:buClr>
                <a:buSzPts val="3100"/>
                <a:buFont typeface="Arial"/>
                <a:buNone/>
              </a:pPr>
              <a:r>
                <a:rPr b="0" i="0" lang="en-US" sz="2400" u="none" cap="none" strike="noStrike">
                  <a:solidFill>
                    <a:schemeClr val="lt1"/>
                  </a:solidFill>
                  <a:latin typeface="Arial"/>
                  <a:ea typeface="Arial"/>
                  <a:cs typeface="Arial"/>
                  <a:sym typeface="Arial"/>
                </a:rPr>
                <a:t>Extra time for all school work, including standardized tests</a:t>
              </a:r>
              <a:endParaRPr b="0" i="0" sz="1100" u="none" cap="none" strike="noStrike">
                <a:solidFill>
                  <a:srgbClr val="000000"/>
                </a:solidFill>
                <a:latin typeface="Arial"/>
                <a:ea typeface="Arial"/>
                <a:cs typeface="Arial"/>
                <a:sym typeface="Arial"/>
              </a:endParaRPr>
            </a:p>
          </p:txBody>
        </p:sp>
        <p:sp>
          <p:nvSpPr>
            <p:cNvPr id="308" name="Google Shape;308;p15"/>
            <p:cNvSpPr/>
            <p:nvPr/>
          </p:nvSpPr>
          <p:spPr>
            <a:xfrm>
              <a:off x="0" y="1074903"/>
              <a:ext cx="9790800" cy="743400"/>
            </a:xfrm>
            <a:prstGeom prst="roundRect">
              <a:avLst>
                <a:gd fmla="val 16667" name="adj"/>
              </a:avLst>
            </a:prstGeom>
            <a:solidFill>
              <a:srgbClr val="52CBC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9" name="Google Shape;309;p15"/>
            <p:cNvSpPr txBox="1"/>
            <p:nvPr/>
          </p:nvSpPr>
          <p:spPr>
            <a:xfrm>
              <a:off x="36296" y="1111199"/>
              <a:ext cx="9718200" cy="670800"/>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chemeClr val="lt1"/>
                </a:buClr>
                <a:buSzPts val="3100"/>
                <a:buFont typeface="Arial"/>
                <a:buNone/>
              </a:pPr>
              <a:r>
                <a:rPr b="0" i="0" lang="en-US" sz="2400" u="none" cap="none" strike="noStrike">
                  <a:solidFill>
                    <a:schemeClr val="lt1"/>
                  </a:solidFill>
                  <a:latin typeface="Arial"/>
                  <a:ea typeface="Arial"/>
                  <a:cs typeface="Arial"/>
                  <a:sym typeface="Arial"/>
                </a:rPr>
                <a:t>Planned motor breaks throughout the day</a:t>
              </a:r>
              <a:endParaRPr b="0" i="0" sz="1100" u="none" cap="none" strike="noStrike">
                <a:solidFill>
                  <a:srgbClr val="000000"/>
                </a:solidFill>
                <a:latin typeface="Arial"/>
                <a:ea typeface="Arial"/>
                <a:cs typeface="Arial"/>
                <a:sym typeface="Arial"/>
              </a:endParaRPr>
            </a:p>
          </p:txBody>
        </p:sp>
        <p:sp>
          <p:nvSpPr>
            <p:cNvPr id="310" name="Google Shape;310;p15"/>
            <p:cNvSpPr/>
            <p:nvPr/>
          </p:nvSpPr>
          <p:spPr>
            <a:xfrm>
              <a:off x="0" y="1907718"/>
              <a:ext cx="9790800" cy="743400"/>
            </a:xfrm>
            <a:prstGeom prst="roundRect">
              <a:avLst>
                <a:gd fmla="val 16667" name="adj"/>
              </a:avLst>
            </a:prstGeom>
            <a:solidFill>
              <a:srgbClr val="4CC3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11" name="Google Shape;311;p15"/>
            <p:cNvSpPr txBox="1"/>
            <p:nvPr/>
          </p:nvSpPr>
          <p:spPr>
            <a:xfrm>
              <a:off x="36296" y="1944014"/>
              <a:ext cx="9718200" cy="670800"/>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chemeClr val="lt1"/>
                </a:buClr>
                <a:buSzPts val="3100"/>
                <a:buFont typeface="Arial"/>
                <a:buNone/>
              </a:pPr>
              <a:r>
                <a:rPr b="0" i="0" lang="en-US" sz="2400" u="none" cap="none" strike="noStrike">
                  <a:solidFill>
                    <a:schemeClr val="lt1"/>
                  </a:solidFill>
                  <a:latin typeface="Arial"/>
                  <a:ea typeface="Arial"/>
                  <a:cs typeface="Arial"/>
                  <a:sym typeface="Arial"/>
                </a:rPr>
                <a:t>Preferential or flexible seating</a:t>
              </a:r>
              <a:endParaRPr b="0" i="0" sz="1100" u="none" cap="none" strike="noStrike">
                <a:solidFill>
                  <a:srgbClr val="000000"/>
                </a:solidFill>
                <a:latin typeface="Arial"/>
                <a:ea typeface="Arial"/>
                <a:cs typeface="Arial"/>
                <a:sym typeface="Arial"/>
              </a:endParaRPr>
            </a:p>
          </p:txBody>
        </p:sp>
        <p:sp>
          <p:nvSpPr>
            <p:cNvPr id="312" name="Google Shape;312;p15"/>
            <p:cNvSpPr/>
            <p:nvPr/>
          </p:nvSpPr>
          <p:spPr>
            <a:xfrm>
              <a:off x="0" y="2740534"/>
              <a:ext cx="9790800" cy="743400"/>
            </a:xfrm>
            <a:prstGeom prst="roundRect">
              <a:avLst>
                <a:gd fmla="val 16667" name="adj"/>
              </a:avLst>
            </a:prstGeom>
            <a:solidFill>
              <a:srgbClr val="46BA4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13" name="Google Shape;313;p15"/>
            <p:cNvSpPr txBox="1"/>
            <p:nvPr/>
          </p:nvSpPr>
          <p:spPr>
            <a:xfrm>
              <a:off x="36296" y="2776830"/>
              <a:ext cx="9718200" cy="670800"/>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chemeClr val="lt1"/>
                </a:buClr>
                <a:buSzPts val="3100"/>
                <a:buFont typeface="Arial"/>
                <a:buNone/>
              </a:pPr>
              <a:r>
                <a:rPr b="0" i="0" lang="en-US" sz="2400" u="none" cap="none" strike="noStrike">
                  <a:solidFill>
                    <a:schemeClr val="lt1"/>
                  </a:solidFill>
                  <a:latin typeface="Arial"/>
                  <a:ea typeface="Arial"/>
                  <a:cs typeface="Arial"/>
                  <a:sym typeface="Arial"/>
                </a:rPr>
                <a:t>Taking tests verbally, rather than written</a:t>
              </a:r>
              <a:endParaRPr b="0" i="0" sz="1100" u="none" cap="none" strike="noStrike">
                <a:solidFill>
                  <a:srgbClr val="000000"/>
                </a:solidFill>
                <a:latin typeface="Arial"/>
                <a:ea typeface="Arial"/>
                <a:cs typeface="Arial"/>
                <a:sym typeface="Arial"/>
              </a:endParaRPr>
            </a:p>
          </p:txBody>
        </p:sp>
        <p:sp>
          <p:nvSpPr>
            <p:cNvPr id="314" name="Google Shape;314;p15"/>
            <p:cNvSpPr/>
            <p:nvPr/>
          </p:nvSpPr>
          <p:spPr>
            <a:xfrm>
              <a:off x="0" y="3573349"/>
              <a:ext cx="9790800" cy="743400"/>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15" name="Google Shape;315;p15"/>
            <p:cNvSpPr txBox="1"/>
            <p:nvPr/>
          </p:nvSpPr>
          <p:spPr>
            <a:xfrm>
              <a:off x="36296" y="3609645"/>
              <a:ext cx="9718200" cy="670800"/>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chemeClr val="lt1"/>
                </a:buClr>
                <a:buSzPts val="3100"/>
                <a:buFont typeface="Arial"/>
                <a:buNone/>
              </a:pPr>
              <a:r>
                <a:rPr b="0" i="0" lang="en-US" sz="2400" u="none" cap="none" strike="noStrike">
                  <a:solidFill>
                    <a:schemeClr val="lt1"/>
                  </a:solidFill>
                  <a:latin typeface="Arial"/>
                  <a:ea typeface="Arial"/>
                  <a:cs typeface="Arial"/>
                  <a:sym typeface="Arial"/>
                </a:rPr>
                <a:t>Para-professional support</a:t>
              </a:r>
              <a:endParaRPr b="0" i="0" sz="1100" u="none" cap="none" strike="noStrike">
                <a:solidFill>
                  <a:srgbClr val="000000"/>
                </a:solidFill>
                <a:latin typeface="Arial"/>
                <a:ea typeface="Arial"/>
                <a:cs typeface="Arial"/>
                <a:sym typeface="Arial"/>
              </a:endParaRPr>
            </a:p>
          </p:txBody>
        </p:sp>
      </p:grpSp>
      <p:sp>
        <p:nvSpPr>
          <p:cNvPr id="316" name="Google Shape;316;p15"/>
          <p:cNvSpPr/>
          <p:nvPr/>
        </p:nvSpPr>
        <p:spPr>
          <a:xfrm>
            <a:off x="6375700" y="750275"/>
            <a:ext cx="48396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2800" u="none" cap="none" strike="noStrike">
                <a:solidFill>
                  <a:srgbClr val="0454A0"/>
                </a:solidFill>
                <a:latin typeface="Arial"/>
                <a:ea typeface="Arial"/>
                <a:cs typeface="Arial"/>
                <a:sym typeface="Arial"/>
              </a:rPr>
              <a:t>Examples of Accommodations</a:t>
            </a:r>
            <a:endParaRPr b="0" i="0" sz="6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grpSp>
        <p:nvGrpSpPr>
          <p:cNvPr id="322" name="Google Shape;322;p17"/>
          <p:cNvGrpSpPr/>
          <p:nvPr/>
        </p:nvGrpSpPr>
        <p:grpSpPr>
          <a:xfrm>
            <a:off x="2164263" y="1456216"/>
            <a:ext cx="7729539" cy="5094249"/>
            <a:chOff x="1710685" y="931"/>
            <a:chExt cx="7729539" cy="4708074"/>
          </a:xfrm>
        </p:grpSpPr>
        <p:sp>
          <p:nvSpPr>
            <p:cNvPr id="323" name="Google Shape;323;p17"/>
            <p:cNvSpPr/>
            <p:nvPr/>
          </p:nvSpPr>
          <p:spPr>
            <a:xfrm rot="10800000">
              <a:off x="2024869" y="931"/>
              <a:ext cx="7415355" cy="628368"/>
            </a:xfrm>
            <a:prstGeom prst="homePlate">
              <a:avLst>
                <a:gd fmla="val 5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7"/>
            <p:cNvSpPr txBox="1"/>
            <p:nvPr/>
          </p:nvSpPr>
          <p:spPr>
            <a:xfrm>
              <a:off x="2181961" y="931"/>
              <a:ext cx="7258263" cy="628368"/>
            </a:xfrm>
            <a:prstGeom prst="rect">
              <a:avLst/>
            </a:prstGeom>
            <a:noFill/>
            <a:ln>
              <a:noFill/>
            </a:ln>
          </p:spPr>
          <p:txBody>
            <a:bodyPr anchorCtr="0" anchor="ctr" bIns="95250" lIns="277075" spcFirstLastPara="1" rIns="177800" wrap="square" tIns="95250">
              <a:noAutofit/>
            </a:bodyPr>
            <a:lstStyle/>
            <a:p>
              <a:pPr indent="0" lvl="0" marL="0" marR="0" rtl="0" algn="ctr">
                <a:lnSpc>
                  <a:spcPct val="90000"/>
                </a:lnSpc>
                <a:spcBef>
                  <a:spcPts val="0"/>
                </a:spcBef>
                <a:spcAft>
                  <a:spcPts val="0"/>
                </a:spcAft>
                <a:buClr>
                  <a:schemeClr val="lt1"/>
                </a:buClr>
                <a:buSzPts val="2500"/>
                <a:buFont typeface="Arial"/>
                <a:buNone/>
              </a:pPr>
              <a:r>
                <a:rPr b="0" i="0" lang="en-US" sz="2500" u="none" cap="none" strike="noStrike">
                  <a:solidFill>
                    <a:schemeClr val="lt1"/>
                  </a:solidFill>
                  <a:latin typeface="Arial"/>
                  <a:ea typeface="Arial"/>
                  <a:cs typeface="Arial"/>
                  <a:sym typeface="Arial"/>
                </a:rPr>
                <a:t>Positive Behavioral Interventions &amp; Supports (PBIS)</a:t>
              </a:r>
              <a:endParaRPr b="0" i="0" sz="1400" u="none" cap="none" strike="noStrike">
                <a:solidFill>
                  <a:srgbClr val="000000"/>
                </a:solidFill>
                <a:latin typeface="Arial"/>
                <a:ea typeface="Arial"/>
                <a:cs typeface="Arial"/>
                <a:sym typeface="Arial"/>
              </a:endParaRPr>
            </a:p>
          </p:txBody>
        </p:sp>
        <p:sp>
          <p:nvSpPr>
            <p:cNvPr id="325" name="Google Shape;325;p17"/>
            <p:cNvSpPr/>
            <p:nvPr/>
          </p:nvSpPr>
          <p:spPr>
            <a:xfrm>
              <a:off x="1710685" y="931"/>
              <a:ext cx="628368" cy="628368"/>
            </a:xfrm>
            <a:prstGeom prst="ellipse">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7"/>
            <p:cNvSpPr/>
            <p:nvPr/>
          </p:nvSpPr>
          <p:spPr>
            <a:xfrm rot="10800000">
              <a:off x="2024869" y="816872"/>
              <a:ext cx="7415355" cy="628368"/>
            </a:xfrm>
            <a:prstGeom prst="homePlate">
              <a:avLst>
                <a:gd fmla="val 50000" name="adj"/>
              </a:avLst>
            </a:prstGeom>
            <a:solidFill>
              <a:srgbClr val="53C1C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7"/>
            <p:cNvSpPr txBox="1"/>
            <p:nvPr/>
          </p:nvSpPr>
          <p:spPr>
            <a:xfrm>
              <a:off x="2181961" y="816872"/>
              <a:ext cx="7258263" cy="628368"/>
            </a:xfrm>
            <a:prstGeom prst="rect">
              <a:avLst/>
            </a:prstGeom>
            <a:noFill/>
            <a:ln>
              <a:noFill/>
            </a:ln>
          </p:spPr>
          <p:txBody>
            <a:bodyPr anchorCtr="0" anchor="ctr" bIns="95250" lIns="277075" spcFirstLastPara="1" rIns="177800" wrap="square" tIns="95250">
              <a:noAutofit/>
            </a:bodyPr>
            <a:lstStyle/>
            <a:p>
              <a:pPr indent="0" lvl="0" marL="0" marR="0" rtl="0" algn="ctr">
                <a:lnSpc>
                  <a:spcPct val="90000"/>
                </a:lnSpc>
                <a:spcBef>
                  <a:spcPts val="0"/>
                </a:spcBef>
                <a:spcAft>
                  <a:spcPts val="0"/>
                </a:spcAft>
                <a:buClr>
                  <a:schemeClr val="lt1"/>
                </a:buClr>
                <a:buSzPts val="2500"/>
                <a:buFont typeface="Arial"/>
                <a:buNone/>
              </a:pPr>
              <a:r>
                <a:rPr b="0" i="0" lang="en-US" sz="2500" u="none" cap="none" strike="noStrike">
                  <a:solidFill>
                    <a:schemeClr val="lt1"/>
                  </a:solidFill>
                  <a:latin typeface="Arial"/>
                  <a:ea typeface="Arial"/>
                  <a:cs typeface="Arial"/>
                  <a:sym typeface="Arial"/>
                </a:rPr>
                <a:t>Behavior Plans</a:t>
              </a:r>
              <a:endParaRPr b="0" i="0" sz="1400" u="none" cap="none" strike="noStrike">
                <a:solidFill>
                  <a:srgbClr val="000000"/>
                </a:solidFill>
                <a:latin typeface="Arial"/>
                <a:ea typeface="Arial"/>
                <a:cs typeface="Arial"/>
                <a:sym typeface="Arial"/>
              </a:endParaRPr>
            </a:p>
          </p:txBody>
        </p:sp>
        <p:sp>
          <p:nvSpPr>
            <p:cNvPr id="328" name="Google Shape;328;p17"/>
            <p:cNvSpPr/>
            <p:nvPr/>
          </p:nvSpPr>
          <p:spPr>
            <a:xfrm>
              <a:off x="1710685" y="816872"/>
              <a:ext cx="628368" cy="628368"/>
            </a:xfrm>
            <a:prstGeom prst="ellipse">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7"/>
            <p:cNvSpPr/>
            <p:nvPr/>
          </p:nvSpPr>
          <p:spPr>
            <a:xfrm rot="10800000">
              <a:off x="2024869" y="1632814"/>
              <a:ext cx="7415355" cy="628368"/>
            </a:xfrm>
            <a:prstGeom prst="homePlate">
              <a:avLst>
                <a:gd fmla="val 50000" name="adj"/>
              </a:avLst>
            </a:prstGeom>
            <a:solidFill>
              <a:srgbClr val="4EC7A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7"/>
            <p:cNvSpPr txBox="1"/>
            <p:nvPr/>
          </p:nvSpPr>
          <p:spPr>
            <a:xfrm>
              <a:off x="2181961" y="1632814"/>
              <a:ext cx="7258263" cy="628368"/>
            </a:xfrm>
            <a:prstGeom prst="rect">
              <a:avLst/>
            </a:prstGeom>
            <a:noFill/>
            <a:ln>
              <a:noFill/>
            </a:ln>
          </p:spPr>
          <p:txBody>
            <a:bodyPr anchorCtr="0" anchor="ctr" bIns="95250" lIns="277075" spcFirstLastPara="1" rIns="177800" wrap="square" tIns="95250">
              <a:noAutofit/>
            </a:bodyPr>
            <a:lstStyle/>
            <a:p>
              <a:pPr indent="0" lvl="0" marL="0" marR="0" rtl="0" algn="ctr">
                <a:lnSpc>
                  <a:spcPct val="90000"/>
                </a:lnSpc>
                <a:spcBef>
                  <a:spcPts val="0"/>
                </a:spcBef>
                <a:spcAft>
                  <a:spcPts val="0"/>
                </a:spcAft>
                <a:buClr>
                  <a:schemeClr val="lt1"/>
                </a:buClr>
                <a:buSzPts val="2500"/>
                <a:buFont typeface="Arial"/>
                <a:buNone/>
              </a:pPr>
              <a:r>
                <a:rPr b="0" i="0" lang="en-US" sz="2500" u="none" cap="none" strike="noStrike">
                  <a:solidFill>
                    <a:schemeClr val="lt1"/>
                  </a:solidFill>
                  <a:latin typeface="Arial"/>
                  <a:ea typeface="Arial"/>
                  <a:cs typeface="Arial"/>
                  <a:sym typeface="Arial"/>
                </a:rPr>
                <a:t>Social/Emotional Skills</a:t>
              </a:r>
              <a:endParaRPr b="0" i="0" sz="1400" u="none" cap="none" strike="noStrike">
                <a:solidFill>
                  <a:srgbClr val="000000"/>
                </a:solidFill>
                <a:latin typeface="Arial"/>
                <a:ea typeface="Arial"/>
                <a:cs typeface="Arial"/>
                <a:sym typeface="Arial"/>
              </a:endParaRPr>
            </a:p>
          </p:txBody>
        </p:sp>
        <p:sp>
          <p:nvSpPr>
            <p:cNvPr id="331" name="Google Shape;331;p17"/>
            <p:cNvSpPr/>
            <p:nvPr/>
          </p:nvSpPr>
          <p:spPr>
            <a:xfrm>
              <a:off x="1710685" y="1632814"/>
              <a:ext cx="628368" cy="628368"/>
            </a:xfrm>
            <a:prstGeom prst="ellipse">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7"/>
            <p:cNvSpPr/>
            <p:nvPr/>
          </p:nvSpPr>
          <p:spPr>
            <a:xfrm rot="10800000">
              <a:off x="2024869" y="2448755"/>
              <a:ext cx="7415355" cy="628368"/>
            </a:xfrm>
            <a:prstGeom prst="homePlate">
              <a:avLst>
                <a:gd fmla="val 50000" name="adj"/>
              </a:avLst>
            </a:prstGeom>
            <a:solidFill>
              <a:srgbClr val="49C07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7"/>
            <p:cNvSpPr txBox="1"/>
            <p:nvPr/>
          </p:nvSpPr>
          <p:spPr>
            <a:xfrm>
              <a:off x="2181961" y="2448755"/>
              <a:ext cx="7258263" cy="628368"/>
            </a:xfrm>
            <a:prstGeom prst="rect">
              <a:avLst/>
            </a:prstGeom>
            <a:noFill/>
            <a:ln>
              <a:noFill/>
            </a:ln>
          </p:spPr>
          <p:txBody>
            <a:bodyPr anchorCtr="0" anchor="ctr" bIns="95250" lIns="277075" spcFirstLastPara="1" rIns="177800" wrap="square" tIns="95250">
              <a:noAutofit/>
            </a:bodyPr>
            <a:lstStyle/>
            <a:p>
              <a:pPr indent="0" lvl="0" marL="0" marR="0" rtl="0" algn="ctr">
                <a:lnSpc>
                  <a:spcPct val="90000"/>
                </a:lnSpc>
                <a:spcBef>
                  <a:spcPts val="0"/>
                </a:spcBef>
                <a:spcAft>
                  <a:spcPts val="0"/>
                </a:spcAft>
                <a:buClr>
                  <a:schemeClr val="lt1"/>
                </a:buClr>
                <a:buSzPts val="2500"/>
                <a:buFont typeface="Arial"/>
                <a:buNone/>
              </a:pPr>
              <a:r>
                <a:rPr b="0" i="0" lang="en-US" sz="2500" u="none" cap="none" strike="noStrike">
                  <a:solidFill>
                    <a:schemeClr val="lt1"/>
                  </a:solidFill>
                  <a:latin typeface="Arial"/>
                  <a:ea typeface="Arial"/>
                  <a:cs typeface="Arial"/>
                  <a:sym typeface="Arial"/>
                </a:rPr>
                <a:t>Independent Living Skills </a:t>
              </a:r>
              <a:endParaRPr b="0" i="0" sz="1400" u="none" cap="none" strike="noStrike">
                <a:solidFill>
                  <a:srgbClr val="000000"/>
                </a:solidFill>
                <a:latin typeface="Arial"/>
                <a:ea typeface="Arial"/>
                <a:cs typeface="Arial"/>
                <a:sym typeface="Arial"/>
              </a:endParaRPr>
            </a:p>
          </p:txBody>
        </p:sp>
        <p:sp>
          <p:nvSpPr>
            <p:cNvPr id="334" name="Google Shape;334;p17"/>
            <p:cNvSpPr/>
            <p:nvPr/>
          </p:nvSpPr>
          <p:spPr>
            <a:xfrm>
              <a:off x="1710685" y="2448755"/>
              <a:ext cx="628368" cy="628368"/>
            </a:xfrm>
            <a:prstGeom prst="ellipse">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7"/>
            <p:cNvSpPr/>
            <p:nvPr/>
          </p:nvSpPr>
          <p:spPr>
            <a:xfrm rot="10800000">
              <a:off x="2024869" y="3264696"/>
              <a:ext cx="7415355" cy="628368"/>
            </a:xfrm>
            <a:prstGeom prst="homePlate">
              <a:avLst>
                <a:gd fmla="val 50000" name="adj"/>
              </a:avLst>
            </a:prstGeom>
            <a:solidFill>
              <a:srgbClr val="49B84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7"/>
            <p:cNvSpPr txBox="1"/>
            <p:nvPr/>
          </p:nvSpPr>
          <p:spPr>
            <a:xfrm>
              <a:off x="2181961" y="3264696"/>
              <a:ext cx="7258263" cy="628368"/>
            </a:xfrm>
            <a:prstGeom prst="rect">
              <a:avLst/>
            </a:prstGeom>
            <a:noFill/>
            <a:ln>
              <a:noFill/>
            </a:ln>
          </p:spPr>
          <p:txBody>
            <a:bodyPr anchorCtr="0" anchor="ctr" bIns="95250" lIns="277075" spcFirstLastPara="1" rIns="177800" wrap="square" tIns="95250">
              <a:noAutofit/>
            </a:bodyPr>
            <a:lstStyle/>
            <a:p>
              <a:pPr indent="0" lvl="0" marL="0" marR="0" rtl="0" algn="ctr">
                <a:lnSpc>
                  <a:spcPct val="90000"/>
                </a:lnSpc>
                <a:spcBef>
                  <a:spcPts val="0"/>
                </a:spcBef>
                <a:spcAft>
                  <a:spcPts val="0"/>
                </a:spcAft>
                <a:buClr>
                  <a:schemeClr val="lt1"/>
                </a:buClr>
                <a:buSzPts val="2500"/>
                <a:buFont typeface="Arial"/>
                <a:buNone/>
              </a:pPr>
              <a:r>
                <a:rPr b="0" i="0" lang="en-US" sz="2500" u="none" cap="none" strike="noStrike">
                  <a:solidFill>
                    <a:schemeClr val="lt1"/>
                  </a:solidFill>
                  <a:latin typeface="Arial"/>
                  <a:ea typeface="Arial"/>
                  <a:cs typeface="Arial"/>
                  <a:sym typeface="Arial"/>
                </a:rPr>
                <a:t>Transition Plans for Adulthood</a:t>
              </a:r>
              <a:endParaRPr b="0" i="0" sz="1400" u="none" cap="none" strike="noStrike">
                <a:solidFill>
                  <a:srgbClr val="000000"/>
                </a:solidFill>
                <a:latin typeface="Arial"/>
                <a:ea typeface="Arial"/>
                <a:cs typeface="Arial"/>
                <a:sym typeface="Arial"/>
              </a:endParaRPr>
            </a:p>
          </p:txBody>
        </p:sp>
        <p:sp>
          <p:nvSpPr>
            <p:cNvPr id="337" name="Google Shape;337;p17"/>
            <p:cNvSpPr/>
            <p:nvPr/>
          </p:nvSpPr>
          <p:spPr>
            <a:xfrm>
              <a:off x="1710685" y="3264696"/>
              <a:ext cx="628368" cy="628368"/>
            </a:xfrm>
            <a:prstGeom prst="ellipse">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7"/>
            <p:cNvSpPr/>
            <p:nvPr/>
          </p:nvSpPr>
          <p:spPr>
            <a:xfrm rot="10800000">
              <a:off x="2024869" y="4080637"/>
              <a:ext cx="7415355" cy="628368"/>
            </a:xfrm>
            <a:prstGeom prst="homePlate">
              <a:avLst>
                <a:gd fmla="val 50000"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7"/>
            <p:cNvSpPr txBox="1"/>
            <p:nvPr/>
          </p:nvSpPr>
          <p:spPr>
            <a:xfrm>
              <a:off x="2181961" y="4080637"/>
              <a:ext cx="7258263" cy="628368"/>
            </a:xfrm>
            <a:prstGeom prst="rect">
              <a:avLst/>
            </a:prstGeom>
            <a:noFill/>
            <a:ln>
              <a:noFill/>
            </a:ln>
          </p:spPr>
          <p:txBody>
            <a:bodyPr anchorCtr="0" anchor="ctr" bIns="95250" lIns="277075" spcFirstLastPara="1" rIns="177800" wrap="square" tIns="95250">
              <a:noAutofit/>
            </a:bodyPr>
            <a:lstStyle/>
            <a:p>
              <a:pPr indent="0" lvl="0" marL="0" marR="0" rtl="0" algn="ctr">
                <a:lnSpc>
                  <a:spcPct val="90000"/>
                </a:lnSpc>
                <a:spcBef>
                  <a:spcPts val="0"/>
                </a:spcBef>
                <a:spcAft>
                  <a:spcPts val="0"/>
                </a:spcAft>
                <a:buClr>
                  <a:schemeClr val="lt1"/>
                </a:buClr>
                <a:buSzPts val="2500"/>
                <a:buFont typeface="Arial"/>
                <a:buNone/>
              </a:pPr>
              <a:r>
                <a:rPr b="0" i="0" lang="en-US" sz="2500" u="none" cap="none" strike="noStrike">
                  <a:solidFill>
                    <a:schemeClr val="lt1"/>
                  </a:solidFill>
                  <a:latin typeface="Arial"/>
                  <a:ea typeface="Arial"/>
                  <a:cs typeface="Arial"/>
                  <a:sym typeface="Arial"/>
                </a:rPr>
                <a:t>Vocational Rehabilitation (VR)</a:t>
              </a:r>
              <a:endParaRPr b="0" i="0" sz="1400" u="none" cap="none" strike="noStrike">
                <a:solidFill>
                  <a:srgbClr val="000000"/>
                </a:solidFill>
                <a:latin typeface="Arial"/>
                <a:ea typeface="Arial"/>
                <a:cs typeface="Arial"/>
                <a:sym typeface="Arial"/>
              </a:endParaRPr>
            </a:p>
          </p:txBody>
        </p:sp>
        <p:sp>
          <p:nvSpPr>
            <p:cNvPr id="340" name="Google Shape;340;p17"/>
            <p:cNvSpPr/>
            <p:nvPr/>
          </p:nvSpPr>
          <p:spPr>
            <a:xfrm>
              <a:off x="1710685" y="4080637"/>
              <a:ext cx="628368" cy="628368"/>
            </a:xfrm>
            <a:prstGeom prst="ellipse">
              <a:avLst/>
            </a:prstGeom>
            <a:blipFill rotWithShape="1">
              <a:blip r:embed="rId8">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1" name="Google Shape;341;p17"/>
          <p:cNvSpPr/>
          <p:nvPr/>
        </p:nvSpPr>
        <p:spPr>
          <a:xfrm>
            <a:off x="1085022" y="652366"/>
            <a:ext cx="1030214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Arial"/>
                <a:ea typeface="Arial"/>
                <a:cs typeface="Arial"/>
                <a:sym typeface="Arial"/>
              </a:rPr>
              <a:t>Special Education can also include instruction for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75294"/>
          </a:schemeClr>
        </a:solidFill>
      </p:bgPr>
    </p:bg>
    <p:spTree>
      <p:nvGrpSpPr>
        <p:cNvPr id="346" name="Shape 346"/>
        <p:cNvGrpSpPr/>
        <p:nvPr/>
      </p:nvGrpSpPr>
      <p:grpSpPr>
        <a:xfrm>
          <a:off x="0" y="0"/>
          <a:ext cx="0" cy="0"/>
          <a:chOff x="0" y="0"/>
          <a:chExt cx="0" cy="0"/>
        </a:xfrm>
      </p:grpSpPr>
      <p:sp>
        <p:nvSpPr>
          <p:cNvPr id="347" name="Google Shape;347;p18"/>
          <p:cNvSpPr/>
          <p:nvPr/>
        </p:nvSpPr>
        <p:spPr>
          <a:xfrm>
            <a:off x="1638059" y="2375941"/>
            <a:ext cx="861521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Arial"/>
              <a:ea typeface="Arial"/>
              <a:cs typeface="Arial"/>
              <a:sym typeface="Arial"/>
            </a:endParaRPr>
          </a:p>
        </p:txBody>
      </p:sp>
      <p:sp>
        <p:nvSpPr>
          <p:cNvPr id="348" name="Google Shape;348;p18"/>
          <p:cNvSpPr txBox="1"/>
          <p:nvPr/>
        </p:nvSpPr>
        <p:spPr>
          <a:xfrm>
            <a:off x="813909" y="1593199"/>
            <a:ext cx="10795247"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The IEP is a Document which ensures all children with disabilities have access to a </a:t>
            </a:r>
            <a:r>
              <a:rPr b="0" i="0" lang="en-US" sz="2800" u="none" cap="none" strike="noStrike">
                <a:solidFill>
                  <a:schemeClr val="accent1"/>
                </a:solidFill>
                <a:latin typeface="Arial"/>
                <a:ea typeface="Arial"/>
                <a:cs typeface="Arial"/>
                <a:sym typeface="Arial"/>
              </a:rPr>
              <a:t>Free &amp; Appropriate Public Education (FAPE)</a:t>
            </a:r>
            <a:endParaRPr b="0" i="0" sz="1400" u="none" cap="none" strike="noStrike">
              <a:solidFill>
                <a:srgbClr val="000000"/>
              </a:solidFill>
              <a:latin typeface="Arial"/>
              <a:ea typeface="Arial"/>
              <a:cs typeface="Arial"/>
              <a:sym typeface="Arial"/>
            </a:endParaRPr>
          </a:p>
        </p:txBody>
      </p:sp>
      <p:grpSp>
        <p:nvGrpSpPr>
          <p:cNvPr id="349" name="Google Shape;349;p18"/>
          <p:cNvGrpSpPr/>
          <p:nvPr/>
        </p:nvGrpSpPr>
        <p:grpSpPr>
          <a:xfrm>
            <a:off x="669016" y="2818857"/>
            <a:ext cx="10853968" cy="3252600"/>
            <a:chOff x="0" y="14116"/>
            <a:chExt cx="10853968" cy="3252600"/>
          </a:xfrm>
        </p:grpSpPr>
        <p:sp>
          <p:nvSpPr>
            <p:cNvPr id="350" name="Google Shape;350;p18"/>
            <p:cNvSpPr/>
            <p:nvPr/>
          </p:nvSpPr>
          <p:spPr>
            <a:xfrm>
              <a:off x="0" y="14116"/>
              <a:ext cx="10853968" cy="103428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8"/>
            <p:cNvSpPr txBox="1"/>
            <p:nvPr/>
          </p:nvSpPr>
          <p:spPr>
            <a:xfrm>
              <a:off x="50489" y="64605"/>
              <a:ext cx="10752990" cy="933302"/>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Indicates special education services and accommodations which will be provided based on the student’s unique and individual needs, including SDI</a:t>
              </a:r>
              <a:endParaRPr b="0" i="0" sz="1400" u="none" cap="none" strike="noStrike">
                <a:solidFill>
                  <a:srgbClr val="000000"/>
                </a:solidFill>
                <a:latin typeface="Arial"/>
                <a:ea typeface="Arial"/>
                <a:cs typeface="Arial"/>
                <a:sym typeface="Arial"/>
              </a:endParaRPr>
            </a:p>
          </p:txBody>
        </p:sp>
        <p:sp>
          <p:nvSpPr>
            <p:cNvPr id="352" name="Google Shape;352;p18"/>
            <p:cNvSpPr/>
            <p:nvPr/>
          </p:nvSpPr>
          <p:spPr>
            <a:xfrm>
              <a:off x="0" y="1123276"/>
              <a:ext cx="10853968" cy="1034280"/>
            </a:xfrm>
            <a:prstGeom prst="roundRect">
              <a:avLst>
                <a:gd fmla="val 16667" name="adj"/>
              </a:avLst>
            </a:prstGeom>
            <a:solidFill>
              <a:srgbClr val="4CC3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8"/>
            <p:cNvSpPr txBox="1"/>
            <p:nvPr/>
          </p:nvSpPr>
          <p:spPr>
            <a:xfrm>
              <a:off x="50489" y="1173765"/>
              <a:ext cx="10752990" cy="933302"/>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Eligibility is determined by Maine Unified Special Education Regulations (MUSER)</a:t>
              </a:r>
              <a:endParaRPr b="0" i="0" sz="1400" u="none" cap="none" strike="noStrike">
                <a:solidFill>
                  <a:srgbClr val="000000"/>
                </a:solidFill>
                <a:latin typeface="Arial"/>
                <a:ea typeface="Arial"/>
                <a:cs typeface="Arial"/>
                <a:sym typeface="Arial"/>
              </a:endParaRPr>
            </a:p>
          </p:txBody>
        </p:sp>
        <p:sp>
          <p:nvSpPr>
            <p:cNvPr id="354" name="Google Shape;354;p18"/>
            <p:cNvSpPr/>
            <p:nvPr/>
          </p:nvSpPr>
          <p:spPr>
            <a:xfrm>
              <a:off x="0" y="2232436"/>
              <a:ext cx="10853968" cy="1034280"/>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8"/>
            <p:cNvSpPr txBox="1"/>
            <p:nvPr/>
          </p:nvSpPr>
          <p:spPr>
            <a:xfrm>
              <a:off x="50489" y="2282925"/>
              <a:ext cx="10752990" cy="933302"/>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The plan is developed by the IEP Team </a:t>
              </a:r>
              <a:endParaRPr b="0" i="0" sz="1400" u="none" cap="none" strike="noStrike">
                <a:solidFill>
                  <a:srgbClr val="000000"/>
                </a:solidFill>
                <a:latin typeface="Arial"/>
                <a:ea typeface="Arial"/>
                <a:cs typeface="Arial"/>
                <a:sym typeface="Arial"/>
              </a:endParaRPr>
            </a:p>
          </p:txBody>
        </p:sp>
      </p:grpSp>
      <p:sp>
        <p:nvSpPr>
          <p:cNvPr id="356" name="Google Shape;356;p18"/>
          <p:cNvSpPr/>
          <p:nvPr/>
        </p:nvSpPr>
        <p:spPr>
          <a:xfrm>
            <a:off x="1133476" y="735879"/>
            <a:ext cx="1115128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454A0"/>
                </a:solidFill>
                <a:latin typeface="Arial"/>
                <a:ea typeface="Arial"/>
                <a:cs typeface="Arial"/>
                <a:sym typeface="Arial"/>
              </a:rPr>
              <a:t>The Individualized Education Program (IEP)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75294"/>
          </a:schemeClr>
        </a:solidFill>
      </p:bgPr>
    </p:bg>
    <p:spTree>
      <p:nvGrpSpPr>
        <p:cNvPr id="361" name="Shape 361"/>
        <p:cNvGrpSpPr/>
        <p:nvPr/>
      </p:nvGrpSpPr>
      <p:grpSpPr>
        <a:xfrm>
          <a:off x="0" y="0"/>
          <a:ext cx="0" cy="0"/>
          <a:chOff x="0" y="0"/>
          <a:chExt cx="0" cy="0"/>
        </a:xfrm>
      </p:grpSpPr>
      <p:sp>
        <p:nvSpPr>
          <p:cNvPr id="362" name="Google Shape;362;p19"/>
          <p:cNvSpPr/>
          <p:nvPr/>
        </p:nvSpPr>
        <p:spPr>
          <a:xfrm>
            <a:off x="1638059" y="2375941"/>
            <a:ext cx="861521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Arial"/>
              <a:ea typeface="Arial"/>
              <a:cs typeface="Arial"/>
              <a:sym typeface="Arial"/>
            </a:endParaRPr>
          </a:p>
        </p:txBody>
      </p:sp>
      <p:sp>
        <p:nvSpPr>
          <p:cNvPr id="363" name="Google Shape;363;p19"/>
          <p:cNvSpPr txBox="1"/>
          <p:nvPr/>
        </p:nvSpPr>
        <p:spPr>
          <a:xfrm>
            <a:off x="698376" y="1323017"/>
            <a:ext cx="1079524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How the Process Begins</a:t>
            </a:r>
            <a:endParaRPr b="0" i="0" sz="2800" u="none" cap="none" strike="noStrike">
              <a:solidFill>
                <a:schemeClr val="accent1"/>
              </a:solidFill>
              <a:latin typeface="Arial"/>
              <a:ea typeface="Arial"/>
              <a:cs typeface="Arial"/>
              <a:sym typeface="Arial"/>
            </a:endParaRPr>
          </a:p>
        </p:txBody>
      </p:sp>
      <p:grpSp>
        <p:nvGrpSpPr>
          <p:cNvPr id="364" name="Google Shape;364;p19"/>
          <p:cNvGrpSpPr/>
          <p:nvPr/>
        </p:nvGrpSpPr>
        <p:grpSpPr>
          <a:xfrm>
            <a:off x="698376" y="2303061"/>
            <a:ext cx="11417423" cy="4180314"/>
            <a:chOff x="0" y="251491"/>
            <a:chExt cx="11055474" cy="4180314"/>
          </a:xfrm>
        </p:grpSpPr>
        <p:sp>
          <p:nvSpPr>
            <p:cNvPr id="365" name="Google Shape;365;p19"/>
            <p:cNvSpPr/>
            <p:nvPr/>
          </p:nvSpPr>
          <p:spPr>
            <a:xfrm>
              <a:off x="0" y="251491"/>
              <a:ext cx="10795247" cy="1085665"/>
            </a:xfrm>
            <a:prstGeom prst="roundRect">
              <a:avLst>
                <a:gd fmla="val 16667" name="adj"/>
              </a:avLst>
            </a:prstGeom>
            <a:solidFill>
              <a:srgbClr val="1493B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66" name="Google Shape;366;p19"/>
            <p:cNvSpPr txBox="1"/>
            <p:nvPr/>
          </p:nvSpPr>
          <p:spPr>
            <a:xfrm>
              <a:off x="52998" y="304489"/>
              <a:ext cx="11002476" cy="979669"/>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Clr>
                  <a:schemeClr val="lt1"/>
                </a:buClr>
                <a:buSzPts val="3600"/>
                <a:buFont typeface="Arial"/>
                <a:buNone/>
              </a:pPr>
              <a:r>
                <a:rPr b="0" i="0" lang="en-US" sz="3200" u="none" cap="none" strike="noStrike">
                  <a:solidFill>
                    <a:schemeClr val="lt1"/>
                  </a:solidFill>
                  <a:latin typeface="Arial"/>
                  <a:ea typeface="Arial"/>
                  <a:cs typeface="Arial"/>
                  <a:sym typeface="Arial"/>
                </a:rPr>
                <a:t>The school district is mandated to engage in Child Find</a:t>
              </a:r>
              <a:endParaRPr b="0" i="0" sz="1200" u="none" cap="none" strike="noStrike">
                <a:solidFill>
                  <a:srgbClr val="000000"/>
                </a:solidFill>
                <a:latin typeface="Arial"/>
                <a:ea typeface="Arial"/>
                <a:cs typeface="Arial"/>
                <a:sym typeface="Arial"/>
              </a:endParaRPr>
            </a:p>
          </p:txBody>
        </p:sp>
        <p:sp>
          <p:nvSpPr>
            <p:cNvPr id="367" name="Google Shape;367;p19"/>
            <p:cNvSpPr/>
            <p:nvPr/>
          </p:nvSpPr>
          <p:spPr>
            <a:xfrm>
              <a:off x="0" y="1337156"/>
              <a:ext cx="10795247" cy="309464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68" name="Google Shape;368;p19"/>
            <p:cNvSpPr txBox="1"/>
            <p:nvPr/>
          </p:nvSpPr>
          <p:spPr>
            <a:xfrm>
              <a:off x="0" y="1337156"/>
              <a:ext cx="10795247" cy="3094649"/>
            </a:xfrm>
            <a:prstGeom prst="rect">
              <a:avLst/>
            </a:prstGeom>
            <a:noFill/>
            <a:ln>
              <a:noFill/>
            </a:ln>
          </p:spPr>
          <p:txBody>
            <a:bodyPr anchorCtr="0" anchor="t" bIns="35550" lIns="342725" spcFirstLastPara="1" rIns="199125" wrap="square" tIns="35550">
              <a:noAutofit/>
            </a:bodyPr>
            <a:lstStyle/>
            <a:p>
              <a:pPr indent="-285750" lvl="1" marL="285750" marR="0" rtl="0" algn="l">
                <a:lnSpc>
                  <a:spcPct val="90000"/>
                </a:lnSpc>
                <a:spcBef>
                  <a:spcPts val="0"/>
                </a:spcBef>
                <a:spcAft>
                  <a:spcPts val="0"/>
                </a:spcAft>
                <a:buClr>
                  <a:schemeClr val="dk1"/>
                </a:buClr>
                <a:buSzPts val="2800"/>
                <a:buFont typeface="Arial"/>
                <a:buChar char="•"/>
              </a:pPr>
              <a:r>
                <a:rPr b="0" i="0" lang="en-US" sz="2400" u="none" cap="none" strike="noStrike">
                  <a:solidFill>
                    <a:schemeClr val="dk1"/>
                  </a:solidFill>
                  <a:latin typeface="Arial"/>
                  <a:ea typeface="Arial"/>
                  <a:cs typeface="Arial"/>
                  <a:sym typeface="Arial"/>
                </a:rPr>
                <a:t>Method by which the state identifies which students need to access special education services</a:t>
              </a:r>
              <a:endParaRPr b="0" i="0" sz="1200" u="none" cap="none" strike="noStrike">
                <a:solidFill>
                  <a:srgbClr val="000000"/>
                </a:solidFill>
                <a:latin typeface="Arial"/>
                <a:ea typeface="Arial"/>
                <a:cs typeface="Arial"/>
                <a:sym typeface="Arial"/>
              </a:endParaRPr>
            </a:p>
            <a:p>
              <a:pPr indent="-285750" lvl="1" marL="285750" marR="0" rtl="0" algn="l">
                <a:lnSpc>
                  <a:spcPct val="90000"/>
                </a:lnSpc>
                <a:spcBef>
                  <a:spcPts val="560"/>
                </a:spcBef>
                <a:spcAft>
                  <a:spcPts val="0"/>
                </a:spcAft>
                <a:buClr>
                  <a:schemeClr val="dk1"/>
                </a:buClr>
                <a:buSzPts val="2800"/>
                <a:buFont typeface="Arial"/>
                <a:buChar char="•"/>
              </a:pPr>
              <a:r>
                <a:rPr b="0" i="0" lang="en-US" sz="2400" u="none" cap="none" strike="noStrike">
                  <a:solidFill>
                    <a:schemeClr val="dk1"/>
                  </a:solidFill>
                  <a:latin typeface="Arial"/>
                  <a:ea typeface="Arial"/>
                  <a:cs typeface="Arial"/>
                  <a:sym typeface="Arial"/>
                </a:rPr>
                <a:t>The state requires that districts “find” and identify students who have disabilities</a:t>
              </a:r>
              <a:endParaRPr b="0" i="0" sz="1200" u="none" cap="none" strike="noStrike">
                <a:solidFill>
                  <a:srgbClr val="000000"/>
                </a:solidFill>
                <a:latin typeface="Arial"/>
                <a:ea typeface="Arial"/>
                <a:cs typeface="Arial"/>
                <a:sym typeface="Arial"/>
              </a:endParaRPr>
            </a:p>
            <a:p>
              <a:pPr indent="-285750" lvl="1" marL="285750" marR="0" rtl="0" algn="l">
                <a:lnSpc>
                  <a:spcPct val="90000"/>
                </a:lnSpc>
                <a:spcBef>
                  <a:spcPts val="560"/>
                </a:spcBef>
                <a:spcAft>
                  <a:spcPts val="0"/>
                </a:spcAft>
                <a:buClr>
                  <a:schemeClr val="dk1"/>
                </a:buClr>
                <a:buSzPts val="2800"/>
                <a:buFont typeface="Arial"/>
                <a:buChar char="•"/>
              </a:pPr>
              <a:r>
                <a:rPr b="0" i="0" lang="en-US" sz="2400" u="none" cap="none" strike="noStrike">
                  <a:solidFill>
                    <a:schemeClr val="dk1"/>
                  </a:solidFill>
                  <a:latin typeface="Arial"/>
                  <a:ea typeface="Arial"/>
                  <a:cs typeface="Arial"/>
                  <a:sym typeface="Arial"/>
                </a:rPr>
                <a:t>Referral can occur any time and be made by multiple individuals</a:t>
              </a:r>
              <a:endParaRPr b="0" i="0" sz="1200" u="none" cap="none" strike="noStrike">
                <a:solidFill>
                  <a:srgbClr val="000000"/>
                </a:solidFill>
                <a:latin typeface="Arial"/>
                <a:ea typeface="Arial"/>
                <a:cs typeface="Arial"/>
                <a:sym typeface="Arial"/>
              </a:endParaRPr>
            </a:p>
            <a:p>
              <a:pPr indent="-285750" lvl="2" marL="571500" marR="0" rtl="0" algn="l">
                <a:lnSpc>
                  <a:spcPct val="90000"/>
                </a:lnSpc>
                <a:spcBef>
                  <a:spcPts val="560"/>
                </a:spcBef>
                <a:spcAft>
                  <a:spcPts val="0"/>
                </a:spcAft>
                <a:buClr>
                  <a:schemeClr val="dk1"/>
                </a:buClr>
                <a:buSzPts val="2800"/>
                <a:buFont typeface="Arial"/>
                <a:buChar char="•"/>
              </a:pPr>
              <a:r>
                <a:rPr b="0" i="0" lang="en-US" sz="2400" u="none" cap="none" strike="noStrike">
                  <a:solidFill>
                    <a:schemeClr val="dk1"/>
                  </a:solidFill>
                  <a:latin typeface="Arial"/>
                  <a:ea typeface="Arial"/>
                  <a:cs typeface="Arial"/>
                  <a:sym typeface="Arial"/>
                </a:rPr>
                <a:t>CDS, parents, school personnel &amp; providers have the authority to refer a student for special education eligibility</a:t>
              </a:r>
              <a:endParaRPr b="0" i="0" sz="1200" u="none" cap="none" strike="noStrike">
                <a:solidFill>
                  <a:srgbClr val="000000"/>
                </a:solidFill>
                <a:latin typeface="Arial"/>
                <a:ea typeface="Arial"/>
                <a:cs typeface="Arial"/>
                <a:sym typeface="Arial"/>
              </a:endParaRPr>
            </a:p>
          </p:txBody>
        </p:sp>
      </p:grpSp>
      <p:sp>
        <p:nvSpPr>
          <p:cNvPr id="369" name="Google Shape;369;p19"/>
          <p:cNvSpPr/>
          <p:nvPr/>
        </p:nvSpPr>
        <p:spPr>
          <a:xfrm>
            <a:off x="1488475" y="574860"/>
            <a:ext cx="921504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454A0"/>
                </a:solidFill>
                <a:latin typeface="Arial"/>
                <a:ea typeface="Arial"/>
                <a:cs typeface="Arial"/>
                <a:sym typeface="Arial"/>
              </a:rPr>
              <a:t>The Individualized Education Program (IEP)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75294"/>
          </a:schemeClr>
        </a:solidFill>
      </p:bgPr>
    </p:bg>
    <p:spTree>
      <p:nvGrpSpPr>
        <p:cNvPr id="374" name="Shape 374"/>
        <p:cNvGrpSpPr/>
        <p:nvPr/>
      </p:nvGrpSpPr>
      <p:grpSpPr>
        <a:xfrm>
          <a:off x="0" y="0"/>
          <a:ext cx="0" cy="0"/>
          <a:chOff x="0" y="0"/>
          <a:chExt cx="0" cy="0"/>
        </a:xfrm>
      </p:grpSpPr>
      <p:sp>
        <p:nvSpPr>
          <p:cNvPr id="375" name="Google Shape;375;p20"/>
          <p:cNvSpPr/>
          <p:nvPr/>
        </p:nvSpPr>
        <p:spPr>
          <a:xfrm>
            <a:off x="1638059" y="2375941"/>
            <a:ext cx="861521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Arial"/>
              <a:ea typeface="Arial"/>
              <a:cs typeface="Arial"/>
              <a:sym typeface="Arial"/>
            </a:endParaRPr>
          </a:p>
        </p:txBody>
      </p:sp>
      <p:sp>
        <p:nvSpPr>
          <p:cNvPr id="376" name="Google Shape;376;p20"/>
          <p:cNvSpPr txBox="1"/>
          <p:nvPr/>
        </p:nvSpPr>
        <p:spPr>
          <a:xfrm>
            <a:off x="760072" y="1295184"/>
            <a:ext cx="1079524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Part C: Birth to 2 years</a:t>
            </a:r>
            <a:endParaRPr b="1" i="0" sz="2800" u="none" cap="none" strike="noStrike">
              <a:solidFill>
                <a:schemeClr val="accent1"/>
              </a:solidFill>
              <a:latin typeface="Arial"/>
              <a:ea typeface="Arial"/>
              <a:cs typeface="Arial"/>
              <a:sym typeface="Arial"/>
            </a:endParaRPr>
          </a:p>
        </p:txBody>
      </p:sp>
      <p:grpSp>
        <p:nvGrpSpPr>
          <p:cNvPr id="377" name="Google Shape;377;p20"/>
          <p:cNvGrpSpPr/>
          <p:nvPr/>
        </p:nvGrpSpPr>
        <p:grpSpPr>
          <a:xfrm>
            <a:off x="760072" y="2126990"/>
            <a:ext cx="10668001" cy="4382190"/>
            <a:chOff x="0" y="49934"/>
            <a:chExt cx="10668001" cy="4382190"/>
          </a:xfrm>
        </p:grpSpPr>
        <p:sp>
          <p:nvSpPr>
            <p:cNvPr id="378" name="Google Shape;378;p20"/>
            <p:cNvSpPr/>
            <p:nvPr/>
          </p:nvSpPr>
          <p:spPr>
            <a:xfrm>
              <a:off x="0" y="49934"/>
              <a:ext cx="10668001" cy="91494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20"/>
            <p:cNvSpPr txBox="1"/>
            <p:nvPr/>
          </p:nvSpPr>
          <p:spPr>
            <a:xfrm>
              <a:off x="44664" y="94598"/>
              <a:ext cx="10578673" cy="825612"/>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Arial"/>
                <a:buNone/>
              </a:pPr>
              <a:r>
                <a:rPr b="0" i="0" lang="en-US" sz="2300" u="none" cap="none" strike="noStrike">
                  <a:solidFill>
                    <a:schemeClr val="lt1"/>
                  </a:solidFill>
                  <a:latin typeface="Arial"/>
                  <a:ea typeface="Arial"/>
                  <a:cs typeface="Arial"/>
                  <a:sym typeface="Arial"/>
                </a:rPr>
                <a:t>Diagnoses can be challenging to determine at a young age and therefore “Developmental delay” is the qualifying diagnosis under Part – C</a:t>
              </a:r>
              <a:endParaRPr b="0" i="0" sz="1400" u="none" cap="none" strike="noStrike">
                <a:solidFill>
                  <a:srgbClr val="000000"/>
                </a:solidFill>
                <a:latin typeface="Arial"/>
                <a:ea typeface="Arial"/>
                <a:cs typeface="Arial"/>
                <a:sym typeface="Arial"/>
              </a:endParaRPr>
            </a:p>
          </p:txBody>
        </p:sp>
        <p:sp>
          <p:nvSpPr>
            <p:cNvPr id="380" name="Google Shape;380;p20"/>
            <p:cNvSpPr/>
            <p:nvPr/>
          </p:nvSpPr>
          <p:spPr>
            <a:xfrm>
              <a:off x="0" y="1031114"/>
              <a:ext cx="10668001" cy="914940"/>
            </a:xfrm>
            <a:prstGeom prst="roundRect">
              <a:avLst>
                <a:gd fmla="val 16667" name="adj"/>
              </a:avLst>
            </a:prstGeom>
            <a:solidFill>
              <a:srgbClr val="4CC3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20"/>
            <p:cNvSpPr txBox="1"/>
            <p:nvPr/>
          </p:nvSpPr>
          <p:spPr>
            <a:xfrm>
              <a:off x="44664" y="1075778"/>
              <a:ext cx="10578673" cy="825612"/>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Arial"/>
                <a:buNone/>
              </a:pPr>
              <a:r>
                <a:rPr b="0" i="0" lang="en-US" sz="2300" u="none" cap="none" strike="noStrike">
                  <a:solidFill>
                    <a:schemeClr val="lt1"/>
                  </a:solidFill>
                  <a:latin typeface="Arial"/>
                  <a:ea typeface="Arial"/>
                  <a:cs typeface="Arial"/>
                  <a:sym typeface="Arial"/>
                </a:rPr>
                <a:t>The following areas for developmental delay must be considered:</a:t>
              </a:r>
              <a:endParaRPr b="0" i="0" sz="1400" u="none" cap="none" strike="noStrike">
                <a:solidFill>
                  <a:srgbClr val="000000"/>
                </a:solidFill>
                <a:latin typeface="Arial"/>
                <a:ea typeface="Arial"/>
                <a:cs typeface="Arial"/>
                <a:sym typeface="Arial"/>
              </a:endParaRPr>
            </a:p>
          </p:txBody>
        </p:sp>
        <p:sp>
          <p:nvSpPr>
            <p:cNvPr id="382" name="Google Shape;382;p20"/>
            <p:cNvSpPr/>
            <p:nvPr/>
          </p:nvSpPr>
          <p:spPr>
            <a:xfrm>
              <a:off x="0" y="1946054"/>
              <a:ext cx="10668001" cy="157113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20"/>
            <p:cNvSpPr txBox="1"/>
            <p:nvPr/>
          </p:nvSpPr>
          <p:spPr>
            <a:xfrm>
              <a:off x="0" y="1946054"/>
              <a:ext cx="10668001" cy="1571130"/>
            </a:xfrm>
            <a:prstGeom prst="rect">
              <a:avLst/>
            </a:prstGeom>
            <a:noFill/>
            <a:ln>
              <a:noFill/>
            </a:ln>
          </p:spPr>
          <p:txBody>
            <a:bodyPr anchorCtr="0" anchor="t" bIns="29200" lIns="338700" spcFirstLastPara="1" rIns="163575" wrap="square" tIns="29200">
              <a:noAutofit/>
            </a:bodyPr>
            <a:lstStyle/>
            <a:p>
              <a:pPr indent="-171450" lvl="1" marL="17145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Cognitive development</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36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Physical development, including vision &amp; hearing</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36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Communication development</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36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Social &amp; emotional development</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36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Adaptive development </a:t>
              </a:r>
              <a:endParaRPr b="0" i="0" sz="1400" u="none" cap="none" strike="noStrike">
                <a:solidFill>
                  <a:srgbClr val="000000"/>
                </a:solidFill>
                <a:latin typeface="Arial"/>
                <a:ea typeface="Arial"/>
                <a:cs typeface="Arial"/>
                <a:sym typeface="Arial"/>
              </a:endParaRPr>
            </a:p>
          </p:txBody>
        </p:sp>
        <p:sp>
          <p:nvSpPr>
            <p:cNvPr id="384" name="Google Shape;384;p20"/>
            <p:cNvSpPr/>
            <p:nvPr/>
          </p:nvSpPr>
          <p:spPr>
            <a:xfrm>
              <a:off x="0" y="3517184"/>
              <a:ext cx="10668001" cy="914940"/>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20"/>
            <p:cNvSpPr txBox="1"/>
            <p:nvPr/>
          </p:nvSpPr>
          <p:spPr>
            <a:xfrm>
              <a:off x="44664" y="3561848"/>
              <a:ext cx="10578673" cy="825612"/>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Arial"/>
                <a:buNone/>
              </a:pPr>
              <a:r>
                <a:rPr b="0" i="0" lang="en-US" sz="2300" u="none" cap="none" strike="noStrike">
                  <a:solidFill>
                    <a:schemeClr val="lt1"/>
                  </a:solidFill>
                  <a:latin typeface="Arial"/>
                  <a:ea typeface="Arial"/>
                  <a:cs typeface="Arial"/>
                  <a:sym typeface="Arial"/>
                </a:rPr>
                <a:t>An Individualized Family Service Plan (IFSP) will be written for the child</a:t>
              </a:r>
              <a:endParaRPr b="0" i="0" sz="1400" u="none" cap="none" strike="noStrike">
                <a:solidFill>
                  <a:srgbClr val="000000"/>
                </a:solidFill>
                <a:latin typeface="Arial"/>
                <a:ea typeface="Arial"/>
                <a:cs typeface="Arial"/>
                <a:sym typeface="Arial"/>
              </a:endParaRPr>
            </a:p>
          </p:txBody>
        </p:sp>
      </p:grpSp>
      <p:sp>
        <p:nvSpPr>
          <p:cNvPr id="386" name="Google Shape;386;p20"/>
          <p:cNvSpPr/>
          <p:nvPr/>
        </p:nvSpPr>
        <p:spPr>
          <a:xfrm>
            <a:off x="1447801" y="582613"/>
            <a:ext cx="913884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454A0"/>
                </a:solidFill>
                <a:latin typeface="Arial"/>
                <a:ea typeface="Arial"/>
                <a:cs typeface="Arial"/>
                <a:sym typeface="Arial"/>
              </a:rPr>
              <a:t>The Individualized Education Program (IEP)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A screenshot of a cell phone&#10;&#10;Description automatically generated" id="149" name="Google Shape;149;p2"/>
          <p:cNvPicPr preferRelativeResize="0"/>
          <p:nvPr>
            <p:ph idx="1" type="body"/>
          </p:nvPr>
        </p:nvPicPr>
        <p:blipFill rotWithShape="1">
          <a:blip r:embed="rId3">
            <a:alphaModFix/>
          </a:blip>
          <a:srcRect b="0" l="0" r="0" t="5576"/>
          <a:stretch/>
        </p:blipFill>
        <p:spPr>
          <a:xfrm>
            <a:off x="3400951" y="1201393"/>
            <a:ext cx="8135100" cy="4455300"/>
          </a:xfrm>
          <a:prstGeom prst="rect">
            <a:avLst/>
          </a:prstGeom>
          <a:noFill/>
          <a:ln>
            <a:noFill/>
          </a:ln>
        </p:spPr>
      </p:pic>
      <p:pic>
        <p:nvPicPr>
          <p:cNvPr id="150" name="Google Shape;150;p2"/>
          <p:cNvPicPr preferRelativeResize="0"/>
          <p:nvPr/>
        </p:nvPicPr>
        <p:blipFill rotWithShape="1">
          <a:blip r:embed="rId4">
            <a:alphaModFix/>
          </a:blip>
          <a:srcRect b="0" l="0" r="0" t="0"/>
          <a:stretch/>
        </p:blipFill>
        <p:spPr>
          <a:xfrm>
            <a:off x="349586" y="1959351"/>
            <a:ext cx="3051365" cy="293929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75294"/>
          </a:schemeClr>
        </a:solidFill>
      </p:bgPr>
    </p:bg>
    <p:spTree>
      <p:nvGrpSpPr>
        <p:cNvPr id="391" name="Shape 391"/>
        <p:cNvGrpSpPr/>
        <p:nvPr/>
      </p:nvGrpSpPr>
      <p:grpSpPr>
        <a:xfrm>
          <a:off x="0" y="0"/>
          <a:ext cx="0" cy="0"/>
          <a:chOff x="0" y="0"/>
          <a:chExt cx="0" cy="0"/>
        </a:xfrm>
      </p:grpSpPr>
      <p:sp>
        <p:nvSpPr>
          <p:cNvPr id="392" name="Google Shape;392;p21"/>
          <p:cNvSpPr/>
          <p:nvPr/>
        </p:nvSpPr>
        <p:spPr>
          <a:xfrm>
            <a:off x="1638059" y="2375941"/>
            <a:ext cx="861521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Arial"/>
              <a:ea typeface="Arial"/>
              <a:cs typeface="Arial"/>
              <a:sym typeface="Arial"/>
            </a:endParaRPr>
          </a:p>
        </p:txBody>
      </p:sp>
      <p:sp>
        <p:nvSpPr>
          <p:cNvPr id="393" name="Google Shape;393;p21"/>
          <p:cNvSpPr txBox="1"/>
          <p:nvPr/>
        </p:nvSpPr>
        <p:spPr>
          <a:xfrm>
            <a:off x="801381" y="1773939"/>
            <a:ext cx="1079524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Part B-619: Ages 3-5</a:t>
            </a:r>
            <a:endParaRPr b="1" i="0" sz="2800" u="none" cap="none" strike="noStrike">
              <a:solidFill>
                <a:schemeClr val="accent1"/>
              </a:solidFill>
              <a:latin typeface="Arial"/>
              <a:ea typeface="Arial"/>
              <a:cs typeface="Arial"/>
              <a:sym typeface="Arial"/>
            </a:endParaRPr>
          </a:p>
        </p:txBody>
      </p:sp>
      <p:grpSp>
        <p:nvGrpSpPr>
          <p:cNvPr id="394" name="Google Shape;394;p21"/>
          <p:cNvGrpSpPr/>
          <p:nvPr/>
        </p:nvGrpSpPr>
        <p:grpSpPr>
          <a:xfrm>
            <a:off x="659550" y="2462922"/>
            <a:ext cx="11102200" cy="3657703"/>
            <a:chOff x="0" y="639244"/>
            <a:chExt cx="11126679" cy="2486880"/>
          </a:xfrm>
        </p:grpSpPr>
        <p:sp>
          <p:nvSpPr>
            <p:cNvPr id="395" name="Google Shape;395;p21"/>
            <p:cNvSpPr/>
            <p:nvPr/>
          </p:nvSpPr>
          <p:spPr>
            <a:xfrm>
              <a:off x="0" y="639244"/>
              <a:ext cx="11126679" cy="76752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21"/>
            <p:cNvSpPr txBox="1"/>
            <p:nvPr/>
          </p:nvSpPr>
          <p:spPr>
            <a:xfrm>
              <a:off x="37467" y="676711"/>
              <a:ext cx="11051745" cy="692586"/>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Arial"/>
                <a:buNone/>
              </a:pPr>
              <a:r>
                <a:rPr b="0" i="0" lang="en-US" sz="3200" u="none" cap="none" strike="noStrike">
                  <a:solidFill>
                    <a:schemeClr val="lt1"/>
                  </a:solidFill>
                  <a:latin typeface="Arial"/>
                  <a:ea typeface="Arial"/>
                  <a:cs typeface="Arial"/>
                  <a:sym typeface="Arial"/>
                </a:rPr>
                <a:t>An identified disability or developmental delay can be used to qualify</a:t>
              </a:r>
              <a:endParaRPr b="0" i="0" sz="1400" u="none" cap="none" strike="noStrike">
                <a:solidFill>
                  <a:srgbClr val="000000"/>
                </a:solidFill>
                <a:latin typeface="Arial"/>
                <a:ea typeface="Arial"/>
                <a:cs typeface="Arial"/>
                <a:sym typeface="Arial"/>
              </a:endParaRPr>
            </a:p>
          </p:txBody>
        </p:sp>
        <p:sp>
          <p:nvSpPr>
            <p:cNvPr id="397" name="Google Shape;397;p21"/>
            <p:cNvSpPr/>
            <p:nvPr/>
          </p:nvSpPr>
          <p:spPr>
            <a:xfrm>
              <a:off x="0" y="1498925"/>
              <a:ext cx="11126679" cy="767520"/>
            </a:xfrm>
            <a:prstGeom prst="roundRect">
              <a:avLst>
                <a:gd fmla="val 16667" name="adj"/>
              </a:avLst>
            </a:prstGeom>
            <a:solidFill>
              <a:srgbClr val="4CC3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21"/>
            <p:cNvSpPr txBox="1"/>
            <p:nvPr/>
          </p:nvSpPr>
          <p:spPr>
            <a:xfrm>
              <a:off x="37467" y="1536392"/>
              <a:ext cx="11051745" cy="692586"/>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Arial"/>
                <a:buNone/>
              </a:pPr>
              <a:r>
                <a:rPr b="0" i="0" lang="en-US" sz="3200" u="none" cap="none" strike="noStrike">
                  <a:solidFill>
                    <a:schemeClr val="lt1"/>
                  </a:solidFill>
                  <a:latin typeface="Arial"/>
                  <a:ea typeface="Arial"/>
                  <a:cs typeface="Arial"/>
                  <a:sym typeface="Arial"/>
                </a:rPr>
                <a:t>Instead of an IFSP an Individualized Education Plan will be written</a:t>
              </a:r>
              <a:endParaRPr b="0" i="0" sz="1400" u="none" cap="none" strike="noStrike">
                <a:solidFill>
                  <a:srgbClr val="000000"/>
                </a:solidFill>
                <a:latin typeface="Arial"/>
                <a:ea typeface="Arial"/>
                <a:cs typeface="Arial"/>
                <a:sym typeface="Arial"/>
              </a:endParaRPr>
            </a:p>
          </p:txBody>
        </p:sp>
        <p:sp>
          <p:nvSpPr>
            <p:cNvPr id="399" name="Google Shape;399;p21"/>
            <p:cNvSpPr/>
            <p:nvPr/>
          </p:nvSpPr>
          <p:spPr>
            <a:xfrm>
              <a:off x="0" y="2358604"/>
              <a:ext cx="11126679" cy="767520"/>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21"/>
            <p:cNvSpPr txBox="1"/>
            <p:nvPr/>
          </p:nvSpPr>
          <p:spPr>
            <a:xfrm>
              <a:off x="37467" y="2396071"/>
              <a:ext cx="11051745" cy="692586"/>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Arial"/>
                <a:buNone/>
              </a:pPr>
              <a:r>
                <a:rPr b="0" i="0" lang="en-US" sz="3200" u="none" cap="none" strike="noStrike">
                  <a:solidFill>
                    <a:schemeClr val="lt1"/>
                  </a:solidFill>
                  <a:latin typeface="Arial"/>
                  <a:ea typeface="Arial"/>
                  <a:cs typeface="Arial"/>
                  <a:sym typeface="Arial"/>
                </a:rPr>
                <a:t>Student will be placed in the Least Restrictive Environment (LRE)</a:t>
              </a:r>
              <a:endParaRPr b="0" i="0" sz="1400" u="none" cap="none" strike="noStrike">
                <a:solidFill>
                  <a:srgbClr val="000000"/>
                </a:solidFill>
                <a:latin typeface="Arial"/>
                <a:ea typeface="Arial"/>
                <a:cs typeface="Arial"/>
                <a:sym typeface="Arial"/>
              </a:endParaRPr>
            </a:p>
          </p:txBody>
        </p:sp>
      </p:grpSp>
      <p:sp>
        <p:nvSpPr>
          <p:cNvPr id="401" name="Google Shape;401;p21"/>
          <p:cNvSpPr/>
          <p:nvPr/>
        </p:nvSpPr>
        <p:spPr>
          <a:xfrm>
            <a:off x="1503906" y="1024947"/>
            <a:ext cx="939019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454A0"/>
                </a:solidFill>
                <a:latin typeface="Arial"/>
                <a:ea typeface="Arial"/>
                <a:cs typeface="Arial"/>
                <a:sym typeface="Arial"/>
              </a:rPr>
              <a:t>The Individualized Education Program (IEP)</a:t>
            </a:r>
            <a:endParaRPr b="0" i="0" sz="1400" u="none" cap="none" strike="noStrike">
              <a:solidFill>
                <a:srgbClr val="000000"/>
              </a:solidFill>
              <a:latin typeface="Arial"/>
              <a:ea typeface="Arial"/>
              <a:cs typeface="Arial"/>
              <a:sym typeface="Arial"/>
            </a:endParaRPr>
          </a:p>
        </p:txBody>
      </p:sp>
      <p:sp>
        <p:nvSpPr>
          <p:cNvPr id="402" name="Google Shape;402;p21"/>
          <p:cNvSpPr txBox="1"/>
          <p:nvPr/>
        </p:nvSpPr>
        <p:spPr>
          <a:xfrm>
            <a:off x="660125" y="6211600"/>
            <a:ext cx="11102100" cy="52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1" lang="en-US" sz="1600" u="none" cap="none" strike="noStrike">
                <a:solidFill>
                  <a:schemeClr val="dk2"/>
                </a:solidFill>
                <a:latin typeface="Arial"/>
                <a:ea typeface="Arial"/>
                <a:cs typeface="Arial"/>
                <a:sym typeface="Arial"/>
              </a:rPr>
              <a:t>Least restrictive environment is individualized and should always be considered first when determining educational placement. </a:t>
            </a:r>
            <a:endParaRPr b="1" i="1" sz="1600" u="none" cap="none" strike="noStrike">
              <a:solidFill>
                <a:schemeClr val="dk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75294"/>
          </a:schemeClr>
        </a:solidFill>
      </p:bgPr>
    </p:bg>
    <p:spTree>
      <p:nvGrpSpPr>
        <p:cNvPr id="407" name="Shape 407"/>
        <p:cNvGrpSpPr/>
        <p:nvPr/>
      </p:nvGrpSpPr>
      <p:grpSpPr>
        <a:xfrm>
          <a:off x="0" y="0"/>
          <a:ext cx="0" cy="0"/>
          <a:chOff x="0" y="0"/>
          <a:chExt cx="0" cy="0"/>
        </a:xfrm>
      </p:grpSpPr>
      <p:sp>
        <p:nvSpPr>
          <p:cNvPr id="408" name="Google Shape;408;p22"/>
          <p:cNvSpPr/>
          <p:nvPr/>
        </p:nvSpPr>
        <p:spPr>
          <a:xfrm>
            <a:off x="1638059" y="2375941"/>
            <a:ext cx="861521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Arial"/>
              <a:ea typeface="Arial"/>
              <a:cs typeface="Arial"/>
              <a:sym typeface="Arial"/>
            </a:endParaRPr>
          </a:p>
        </p:txBody>
      </p:sp>
      <p:sp>
        <p:nvSpPr>
          <p:cNvPr id="409" name="Google Shape;409;p22"/>
          <p:cNvSpPr txBox="1"/>
          <p:nvPr/>
        </p:nvSpPr>
        <p:spPr>
          <a:xfrm>
            <a:off x="698375" y="1647418"/>
            <a:ext cx="1079524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Part B: Ages 5-22</a:t>
            </a:r>
            <a:endParaRPr b="1" i="0" sz="2800" u="none" cap="none" strike="noStrike">
              <a:solidFill>
                <a:schemeClr val="accent1"/>
              </a:solidFill>
              <a:latin typeface="Arial"/>
              <a:ea typeface="Arial"/>
              <a:cs typeface="Arial"/>
              <a:sym typeface="Arial"/>
            </a:endParaRPr>
          </a:p>
        </p:txBody>
      </p:sp>
      <p:grpSp>
        <p:nvGrpSpPr>
          <p:cNvPr id="410" name="Google Shape;410;p22"/>
          <p:cNvGrpSpPr/>
          <p:nvPr/>
        </p:nvGrpSpPr>
        <p:grpSpPr>
          <a:xfrm>
            <a:off x="698375" y="2386370"/>
            <a:ext cx="10992592" cy="3445200"/>
            <a:chOff x="0" y="10429"/>
            <a:chExt cx="10992592" cy="3445200"/>
          </a:xfrm>
        </p:grpSpPr>
        <p:sp>
          <p:nvSpPr>
            <p:cNvPr id="411" name="Google Shape;411;p22"/>
            <p:cNvSpPr/>
            <p:nvPr/>
          </p:nvSpPr>
          <p:spPr>
            <a:xfrm>
              <a:off x="0" y="10429"/>
              <a:ext cx="10992592" cy="131274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22"/>
            <p:cNvSpPr txBox="1"/>
            <p:nvPr/>
          </p:nvSpPr>
          <p:spPr>
            <a:xfrm>
              <a:off x="64083" y="74512"/>
              <a:ext cx="10864426" cy="1184574"/>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Arial"/>
                <a:buNone/>
              </a:pPr>
              <a:r>
                <a:rPr b="0" i="0" lang="en-US" sz="3300" u="none" cap="none" strike="noStrike">
                  <a:solidFill>
                    <a:schemeClr val="lt1"/>
                  </a:solidFill>
                  <a:latin typeface="Arial"/>
                  <a:ea typeface="Arial"/>
                  <a:cs typeface="Arial"/>
                  <a:sym typeface="Arial"/>
                </a:rPr>
                <a:t>Eligibility is based on 1 or more of the 13 identified disabilities </a:t>
              </a:r>
              <a:r>
                <a:rPr b="0" i="1" lang="en-US" sz="3300" u="none" cap="none" strike="noStrike">
                  <a:solidFill>
                    <a:schemeClr val="lt1"/>
                  </a:solidFill>
                  <a:latin typeface="Arial"/>
                  <a:ea typeface="Arial"/>
                  <a:cs typeface="Arial"/>
                  <a:sym typeface="Arial"/>
                </a:rPr>
                <a:t>(see page 11 in booklet) </a:t>
              </a:r>
              <a:endParaRPr b="0" i="0" sz="3300" u="none" cap="none" strike="noStrike">
                <a:solidFill>
                  <a:schemeClr val="lt1"/>
                </a:solidFill>
                <a:latin typeface="Arial"/>
                <a:ea typeface="Arial"/>
                <a:cs typeface="Arial"/>
                <a:sym typeface="Arial"/>
              </a:endParaRPr>
            </a:p>
          </p:txBody>
        </p:sp>
        <p:sp>
          <p:nvSpPr>
            <p:cNvPr id="413" name="Google Shape;413;p22"/>
            <p:cNvSpPr/>
            <p:nvPr/>
          </p:nvSpPr>
          <p:spPr>
            <a:xfrm>
              <a:off x="0" y="1323169"/>
              <a:ext cx="10992592" cy="8197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22"/>
            <p:cNvSpPr txBox="1"/>
            <p:nvPr/>
          </p:nvSpPr>
          <p:spPr>
            <a:xfrm>
              <a:off x="0" y="1323169"/>
              <a:ext cx="10992592" cy="819720"/>
            </a:xfrm>
            <a:prstGeom prst="rect">
              <a:avLst/>
            </a:prstGeom>
            <a:noFill/>
            <a:ln>
              <a:noFill/>
            </a:ln>
          </p:spPr>
          <p:txBody>
            <a:bodyPr anchorCtr="0" anchor="t" bIns="41900" lIns="349000" spcFirstLastPara="1" rIns="234675" wrap="square" tIns="41900">
              <a:noAutofit/>
            </a:bodyPr>
            <a:lstStyle/>
            <a:p>
              <a:pPr indent="-228600" lvl="1" marL="228600" marR="0" rtl="0" algn="l">
                <a:lnSpc>
                  <a:spcPct val="90000"/>
                </a:lnSpc>
                <a:spcBef>
                  <a:spcPts val="0"/>
                </a:spcBef>
                <a:spcAft>
                  <a:spcPts val="0"/>
                </a:spcAft>
                <a:buClr>
                  <a:schemeClr val="dk1"/>
                </a:buClr>
                <a:buSzPts val="2600"/>
                <a:buFont typeface="Arial"/>
                <a:buChar char="•"/>
              </a:pPr>
              <a:r>
                <a:rPr b="0" i="1" lang="en-US" sz="2600" u="none" cap="none" strike="noStrike">
                  <a:solidFill>
                    <a:schemeClr val="dk1"/>
                  </a:solidFill>
                  <a:latin typeface="Arial"/>
                  <a:ea typeface="Arial"/>
                  <a:cs typeface="Arial"/>
                  <a:sym typeface="Arial"/>
                </a:rPr>
                <a:t>5 years old is the last year “Developmental Delay” can be used to qualify for special education services</a:t>
              </a:r>
              <a:endParaRPr b="0" i="0" sz="2600" u="none" cap="none" strike="noStrike">
                <a:solidFill>
                  <a:schemeClr val="dk1"/>
                </a:solidFill>
                <a:latin typeface="Arial"/>
                <a:ea typeface="Arial"/>
                <a:cs typeface="Arial"/>
                <a:sym typeface="Arial"/>
              </a:endParaRPr>
            </a:p>
          </p:txBody>
        </p:sp>
        <p:sp>
          <p:nvSpPr>
            <p:cNvPr id="415" name="Google Shape;415;p22"/>
            <p:cNvSpPr/>
            <p:nvPr/>
          </p:nvSpPr>
          <p:spPr>
            <a:xfrm>
              <a:off x="0" y="2142889"/>
              <a:ext cx="10992592" cy="1312740"/>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22"/>
            <p:cNvSpPr txBox="1"/>
            <p:nvPr/>
          </p:nvSpPr>
          <p:spPr>
            <a:xfrm>
              <a:off x="64083" y="2206972"/>
              <a:ext cx="10864426" cy="1184574"/>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Arial"/>
                <a:buNone/>
              </a:pPr>
              <a:r>
                <a:rPr b="0" i="0" lang="en-US" sz="3300" u="none" cap="none" strike="noStrike">
                  <a:solidFill>
                    <a:schemeClr val="lt1"/>
                  </a:solidFill>
                  <a:latin typeface="Arial"/>
                  <a:ea typeface="Arial"/>
                  <a:cs typeface="Arial"/>
                  <a:sym typeface="Arial"/>
                </a:rPr>
                <a:t>Student’s diagnosis must negatively impact their ability to access their education in the general curriculum</a:t>
              </a:r>
              <a:endParaRPr b="0" i="0" sz="1400" u="none" cap="none" strike="noStrike">
                <a:solidFill>
                  <a:srgbClr val="000000"/>
                </a:solidFill>
                <a:latin typeface="Arial"/>
                <a:ea typeface="Arial"/>
                <a:cs typeface="Arial"/>
                <a:sym typeface="Arial"/>
              </a:endParaRPr>
            </a:p>
          </p:txBody>
        </p:sp>
      </p:grpSp>
      <p:sp>
        <p:nvSpPr>
          <p:cNvPr id="417" name="Google Shape;417;p22"/>
          <p:cNvSpPr/>
          <p:nvPr/>
        </p:nvSpPr>
        <p:spPr>
          <a:xfrm>
            <a:off x="1295485" y="893221"/>
            <a:ext cx="960102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454A0"/>
                </a:solidFill>
                <a:latin typeface="Arial"/>
                <a:ea typeface="Arial"/>
                <a:cs typeface="Arial"/>
                <a:sym typeface="Arial"/>
              </a:rPr>
              <a:t>The Individualized Education Program (IEP)</a:t>
            </a:r>
            <a:endParaRPr b="0" i="0" sz="1400" u="none" cap="none" strike="noStrike">
              <a:solidFill>
                <a:srgbClr val="000000"/>
              </a:solidFill>
              <a:latin typeface="Arial"/>
              <a:ea typeface="Arial"/>
              <a:cs typeface="Arial"/>
              <a:sym typeface="Arial"/>
            </a:endParaRPr>
          </a:p>
        </p:txBody>
      </p:sp>
      <p:sp>
        <p:nvSpPr>
          <p:cNvPr id="418" name="Google Shape;418;p22"/>
          <p:cNvSpPr txBox="1"/>
          <p:nvPr/>
        </p:nvSpPr>
        <p:spPr>
          <a:xfrm>
            <a:off x="2748573" y="6116778"/>
            <a:ext cx="639418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2060"/>
                </a:solidFill>
                <a:latin typeface="Arial"/>
                <a:ea typeface="Arial"/>
                <a:cs typeface="Arial"/>
                <a:sym typeface="Arial"/>
              </a:rPr>
              <a:t>https://www.dodea.edu/dodeaCelebrates/upload/Disabilities_Defined_IDEA.pdf</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75294"/>
          </a:schemeClr>
        </a:solidFill>
      </p:bgPr>
    </p:bg>
    <p:spTree>
      <p:nvGrpSpPr>
        <p:cNvPr id="423" name="Shape 423"/>
        <p:cNvGrpSpPr/>
        <p:nvPr/>
      </p:nvGrpSpPr>
      <p:grpSpPr>
        <a:xfrm>
          <a:off x="0" y="0"/>
          <a:ext cx="0" cy="0"/>
          <a:chOff x="0" y="0"/>
          <a:chExt cx="0" cy="0"/>
        </a:xfrm>
      </p:grpSpPr>
      <p:sp>
        <p:nvSpPr>
          <p:cNvPr id="424" name="Google Shape;424;p23"/>
          <p:cNvSpPr/>
          <p:nvPr/>
        </p:nvSpPr>
        <p:spPr>
          <a:xfrm>
            <a:off x="1638059" y="2375941"/>
            <a:ext cx="861521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Arial"/>
              <a:ea typeface="Arial"/>
              <a:cs typeface="Arial"/>
              <a:sym typeface="Arial"/>
            </a:endParaRPr>
          </a:p>
        </p:txBody>
      </p:sp>
      <p:sp>
        <p:nvSpPr>
          <p:cNvPr id="425" name="Google Shape;425;p23"/>
          <p:cNvSpPr/>
          <p:nvPr/>
        </p:nvSpPr>
        <p:spPr>
          <a:xfrm>
            <a:off x="1226302" y="689788"/>
            <a:ext cx="9739396" cy="781739"/>
          </a:xfrm>
          <a:prstGeom prst="parallelogram">
            <a:avLst>
              <a:gd fmla="val 25000"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454A0"/>
                </a:solidFill>
                <a:latin typeface="Arial"/>
                <a:ea typeface="Arial"/>
                <a:cs typeface="Arial"/>
                <a:sym typeface="Arial"/>
              </a:rPr>
              <a:t>The Initial IEP Meeting</a:t>
            </a:r>
            <a:endParaRPr b="0" i="0" sz="1400" u="none" cap="none" strike="noStrike">
              <a:solidFill>
                <a:srgbClr val="000000"/>
              </a:solidFill>
              <a:latin typeface="Arial"/>
              <a:ea typeface="Arial"/>
              <a:cs typeface="Arial"/>
              <a:sym typeface="Arial"/>
            </a:endParaRPr>
          </a:p>
        </p:txBody>
      </p:sp>
      <p:pic>
        <p:nvPicPr>
          <p:cNvPr descr="A picture containing person&#10;&#10;Description automatically generated" id="426" name="Google Shape;426;p23"/>
          <p:cNvPicPr preferRelativeResize="0"/>
          <p:nvPr/>
        </p:nvPicPr>
        <p:blipFill rotWithShape="1">
          <a:blip r:embed="rId3">
            <a:alphaModFix/>
          </a:blip>
          <a:srcRect b="0" l="0" r="0" t="0"/>
          <a:stretch/>
        </p:blipFill>
        <p:spPr>
          <a:xfrm>
            <a:off x="7832151" y="2629677"/>
            <a:ext cx="3775697" cy="2469936"/>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1176"/>
              </a:srgbClr>
            </a:outerShdw>
          </a:effectLst>
        </p:spPr>
      </p:pic>
      <p:sp>
        <p:nvSpPr>
          <p:cNvPr id="427" name="Google Shape;427;p23"/>
          <p:cNvSpPr txBox="1"/>
          <p:nvPr/>
        </p:nvSpPr>
        <p:spPr>
          <a:xfrm>
            <a:off x="584152" y="1608020"/>
            <a:ext cx="6956186" cy="1077218"/>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Will be held within a reasonable time period after referral</a:t>
            </a:r>
            <a:endParaRPr b="0" i="0" sz="3200" u="none" cap="none" strike="sngStrike">
              <a:solidFill>
                <a:schemeClr val="dk1"/>
              </a:solidFill>
              <a:latin typeface="Arial"/>
              <a:ea typeface="Arial"/>
              <a:cs typeface="Arial"/>
              <a:sym typeface="Arial"/>
            </a:endParaRPr>
          </a:p>
        </p:txBody>
      </p:sp>
      <p:sp>
        <p:nvSpPr>
          <p:cNvPr id="428" name="Google Shape;428;p23"/>
          <p:cNvSpPr txBox="1"/>
          <p:nvPr/>
        </p:nvSpPr>
        <p:spPr>
          <a:xfrm>
            <a:off x="584152" y="2668329"/>
            <a:ext cx="6956186" cy="156966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Strengths and concerns are discussed which help to determine which evaluations need to be completed</a:t>
            </a:r>
            <a:endParaRPr b="0" i="0" sz="1400" u="none" cap="none" strike="noStrike">
              <a:solidFill>
                <a:srgbClr val="000000"/>
              </a:solidFill>
              <a:latin typeface="Arial"/>
              <a:ea typeface="Arial"/>
              <a:cs typeface="Arial"/>
              <a:sym typeface="Arial"/>
            </a:endParaRPr>
          </a:p>
        </p:txBody>
      </p:sp>
      <p:sp>
        <p:nvSpPr>
          <p:cNvPr id="429" name="Google Shape;429;p23"/>
          <p:cNvSpPr txBox="1"/>
          <p:nvPr/>
        </p:nvSpPr>
        <p:spPr>
          <a:xfrm>
            <a:off x="491503" y="4688103"/>
            <a:ext cx="7340648" cy="156966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Review of student’s current present level of performance (PLOP) academically, socially, &amp; emotionally</a:t>
            </a:r>
            <a:endParaRPr b="0" i="0" sz="3200" u="none" cap="none" strike="sng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75294"/>
          </a:schemeClr>
        </a:solidFill>
      </p:bgPr>
    </p:bg>
    <p:spTree>
      <p:nvGrpSpPr>
        <p:cNvPr id="434" name="Shape 434"/>
        <p:cNvGrpSpPr/>
        <p:nvPr/>
      </p:nvGrpSpPr>
      <p:grpSpPr>
        <a:xfrm>
          <a:off x="0" y="0"/>
          <a:ext cx="0" cy="0"/>
          <a:chOff x="0" y="0"/>
          <a:chExt cx="0" cy="0"/>
        </a:xfrm>
      </p:grpSpPr>
      <p:sp>
        <p:nvSpPr>
          <p:cNvPr id="435" name="Google Shape;435;p26"/>
          <p:cNvSpPr/>
          <p:nvPr/>
        </p:nvSpPr>
        <p:spPr>
          <a:xfrm>
            <a:off x="1638059" y="2375941"/>
            <a:ext cx="861521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Arial"/>
              <a:ea typeface="Arial"/>
              <a:cs typeface="Arial"/>
              <a:sym typeface="Arial"/>
            </a:endParaRPr>
          </a:p>
        </p:txBody>
      </p:sp>
      <p:grpSp>
        <p:nvGrpSpPr>
          <p:cNvPr id="436" name="Google Shape;436;p26"/>
          <p:cNvGrpSpPr/>
          <p:nvPr/>
        </p:nvGrpSpPr>
        <p:grpSpPr>
          <a:xfrm>
            <a:off x="847822" y="2046746"/>
            <a:ext cx="10496355" cy="3710586"/>
            <a:chOff x="0" y="57081"/>
            <a:chExt cx="10496355" cy="3710586"/>
          </a:xfrm>
        </p:grpSpPr>
        <p:sp>
          <p:nvSpPr>
            <p:cNvPr id="437" name="Google Shape;437;p26"/>
            <p:cNvSpPr/>
            <p:nvPr/>
          </p:nvSpPr>
          <p:spPr>
            <a:xfrm>
              <a:off x="0" y="57081"/>
              <a:ext cx="10496355" cy="1233179"/>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26"/>
            <p:cNvSpPr txBox="1"/>
            <p:nvPr/>
          </p:nvSpPr>
          <p:spPr>
            <a:xfrm>
              <a:off x="60199" y="117280"/>
              <a:ext cx="10375957" cy="1112781"/>
            </a:xfrm>
            <a:prstGeom prst="rect">
              <a:avLst/>
            </a:prstGeom>
            <a:noFill/>
            <a:ln>
              <a:noFill/>
            </a:ln>
          </p:spPr>
          <p:txBody>
            <a:bodyPr anchorCtr="0" anchor="ctr"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Arial"/>
                <a:buNone/>
              </a:pPr>
              <a:r>
                <a:rPr b="0" i="0" lang="en-US" sz="3100" u="none" cap="none" strike="noStrike">
                  <a:solidFill>
                    <a:schemeClr val="lt1"/>
                  </a:solidFill>
                  <a:latin typeface="Arial"/>
                  <a:ea typeface="Arial"/>
                  <a:cs typeface="Arial"/>
                  <a:sym typeface="Arial"/>
                </a:rPr>
                <a:t>When the IEP Team determines it is necessary to perform evaluations:</a:t>
              </a:r>
              <a:endParaRPr b="0" i="0" sz="1400" u="none" cap="none" strike="noStrike">
                <a:solidFill>
                  <a:srgbClr val="000000"/>
                </a:solidFill>
                <a:latin typeface="Arial"/>
                <a:ea typeface="Arial"/>
                <a:cs typeface="Arial"/>
                <a:sym typeface="Arial"/>
              </a:endParaRPr>
            </a:p>
          </p:txBody>
        </p:sp>
        <p:sp>
          <p:nvSpPr>
            <p:cNvPr id="439" name="Google Shape;439;p26"/>
            <p:cNvSpPr/>
            <p:nvPr/>
          </p:nvSpPr>
          <p:spPr>
            <a:xfrm>
              <a:off x="0" y="1290261"/>
              <a:ext cx="10496355" cy="118714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26"/>
            <p:cNvSpPr txBox="1"/>
            <p:nvPr/>
          </p:nvSpPr>
          <p:spPr>
            <a:xfrm>
              <a:off x="0" y="1290261"/>
              <a:ext cx="10496355" cy="1187145"/>
            </a:xfrm>
            <a:prstGeom prst="rect">
              <a:avLst/>
            </a:prstGeom>
            <a:noFill/>
            <a:ln>
              <a:noFill/>
            </a:ln>
          </p:spPr>
          <p:txBody>
            <a:bodyPr anchorCtr="0" anchor="t" bIns="39350" lIns="333250" spcFirstLastPara="1" rIns="220450" wrap="square" tIns="39350">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School has 45 school days to conduct the evaluation and hold IEP meeting to discuss results</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CDS has 60 calendar days</a:t>
              </a:r>
              <a:endParaRPr b="0" i="0" sz="1400" u="none" cap="none" strike="noStrike">
                <a:solidFill>
                  <a:srgbClr val="000000"/>
                </a:solidFill>
                <a:latin typeface="Arial"/>
                <a:ea typeface="Arial"/>
                <a:cs typeface="Arial"/>
                <a:sym typeface="Arial"/>
              </a:endParaRPr>
            </a:p>
          </p:txBody>
        </p:sp>
        <p:sp>
          <p:nvSpPr>
            <p:cNvPr id="441" name="Google Shape;441;p26"/>
            <p:cNvSpPr/>
            <p:nvPr/>
          </p:nvSpPr>
          <p:spPr>
            <a:xfrm>
              <a:off x="0" y="2534488"/>
              <a:ext cx="10496355" cy="1233179"/>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26"/>
            <p:cNvSpPr txBox="1"/>
            <p:nvPr/>
          </p:nvSpPr>
          <p:spPr>
            <a:xfrm>
              <a:off x="60199" y="2594687"/>
              <a:ext cx="10375957" cy="1112781"/>
            </a:xfrm>
            <a:prstGeom prst="rect">
              <a:avLst/>
            </a:prstGeom>
            <a:noFill/>
            <a:ln>
              <a:noFill/>
            </a:ln>
          </p:spPr>
          <p:txBody>
            <a:bodyPr anchorCtr="0" anchor="ctr"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Arial"/>
                <a:buNone/>
              </a:pPr>
              <a:r>
                <a:rPr b="0" i="0" lang="en-US" sz="3100" u="none" cap="none" strike="noStrike">
                  <a:solidFill>
                    <a:schemeClr val="lt1"/>
                  </a:solidFill>
                  <a:latin typeface="Arial"/>
                  <a:ea typeface="Arial"/>
                  <a:cs typeface="Arial"/>
                  <a:sym typeface="Arial"/>
                </a:rPr>
                <a:t>Parents should receive results of evaluations at least 3 days before the IEP meeting</a:t>
              </a:r>
              <a:endParaRPr b="0" i="0" sz="1400" u="none" cap="none" strike="noStrike">
                <a:solidFill>
                  <a:srgbClr val="000000"/>
                </a:solidFill>
                <a:latin typeface="Arial"/>
                <a:ea typeface="Arial"/>
                <a:cs typeface="Arial"/>
                <a:sym typeface="Arial"/>
              </a:endParaRPr>
            </a:p>
          </p:txBody>
        </p:sp>
      </p:grpSp>
      <p:sp>
        <p:nvSpPr>
          <p:cNvPr id="443" name="Google Shape;443;p26"/>
          <p:cNvSpPr/>
          <p:nvPr/>
        </p:nvSpPr>
        <p:spPr>
          <a:xfrm>
            <a:off x="1226302" y="802930"/>
            <a:ext cx="9739396" cy="781739"/>
          </a:xfrm>
          <a:prstGeom prst="parallelogram">
            <a:avLst>
              <a:gd fmla="val 25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454A0"/>
                </a:solidFill>
                <a:latin typeface="Arial"/>
                <a:ea typeface="Arial"/>
                <a:cs typeface="Arial"/>
                <a:sym typeface="Arial"/>
              </a:rPr>
              <a:t> IEP Meeting Evaluation Timelines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75294"/>
          </a:schemeClr>
        </a:solidFill>
      </p:bgPr>
    </p:bg>
    <p:spTree>
      <p:nvGrpSpPr>
        <p:cNvPr id="448" name="Shape 448"/>
        <p:cNvGrpSpPr/>
        <p:nvPr/>
      </p:nvGrpSpPr>
      <p:grpSpPr>
        <a:xfrm>
          <a:off x="0" y="0"/>
          <a:ext cx="0" cy="0"/>
          <a:chOff x="0" y="0"/>
          <a:chExt cx="0" cy="0"/>
        </a:xfrm>
      </p:grpSpPr>
      <p:sp>
        <p:nvSpPr>
          <p:cNvPr id="449" name="Google Shape;449;p24"/>
          <p:cNvSpPr/>
          <p:nvPr/>
        </p:nvSpPr>
        <p:spPr>
          <a:xfrm>
            <a:off x="1638059" y="2375941"/>
            <a:ext cx="861521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Arial"/>
              <a:ea typeface="Arial"/>
              <a:cs typeface="Arial"/>
              <a:sym typeface="Arial"/>
            </a:endParaRPr>
          </a:p>
        </p:txBody>
      </p:sp>
      <p:sp>
        <p:nvSpPr>
          <p:cNvPr id="450" name="Google Shape;450;p24"/>
          <p:cNvSpPr/>
          <p:nvPr/>
        </p:nvSpPr>
        <p:spPr>
          <a:xfrm>
            <a:off x="1341835" y="612098"/>
            <a:ext cx="9739396" cy="781739"/>
          </a:xfrm>
          <a:prstGeom prst="parallelogram">
            <a:avLst>
              <a:gd fmla="val 25000"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454A0"/>
                </a:solidFill>
                <a:latin typeface="Arial"/>
                <a:ea typeface="Arial"/>
                <a:cs typeface="Arial"/>
                <a:sym typeface="Arial"/>
              </a:rPr>
              <a:t>When is an IEP Meeting held?</a:t>
            </a:r>
            <a:endParaRPr b="0" i="0" sz="1400" u="none" cap="none" strike="noStrike">
              <a:solidFill>
                <a:srgbClr val="000000"/>
              </a:solidFill>
              <a:latin typeface="Arial"/>
              <a:ea typeface="Arial"/>
              <a:cs typeface="Arial"/>
              <a:sym typeface="Arial"/>
            </a:endParaRPr>
          </a:p>
        </p:txBody>
      </p:sp>
      <p:grpSp>
        <p:nvGrpSpPr>
          <p:cNvPr id="451" name="Google Shape;451;p24"/>
          <p:cNvGrpSpPr/>
          <p:nvPr/>
        </p:nvGrpSpPr>
        <p:grpSpPr>
          <a:xfrm>
            <a:off x="457200" y="1428748"/>
            <a:ext cx="10875357" cy="4671903"/>
            <a:chOff x="-101559" y="191752"/>
            <a:chExt cx="10875357" cy="4671903"/>
          </a:xfrm>
        </p:grpSpPr>
        <p:sp>
          <p:nvSpPr>
            <p:cNvPr id="452" name="Google Shape;452;p24"/>
            <p:cNvSpPr/>
            <p:nvPr/>
          </p:nvSpPr>
          <p:spPr>
            <a:xfrm>
              <a:off x="0" y="191752"/>
              <a:ext cx="10773798" cy="1392299"/>
            </a:xfrm>
            <a:prstGeom prst="roundRect">
              <a:avLst>
                <a:gd fmla="val 16667" name="adj"/>
              </a:avLst>
            </a:prstGeom>
            <a:solidFill>
              <a:srgbClr val="1493B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24"/>
            <p:cNvSpPr txBox="1"/>
            <p:nvPr/>
          </p:nvSpPr>
          <p:spPr>
            <a:xfrm>
              <a:off x="67966" y="434654"/>
              <a:ext cx="9626400" cy="1081500"/>
            </a:xfrm>
            <a:prstGeom prst="rect">
              <a:avLst/>
            </a:prstGeom>
            <a:noFill/>
            <a:ln>
              <a:noFill/>
            </a:ln>
          </p:spPr>
          <p:txBody>
            <a:bodyPr anchorCtr="0" anchor="ctr" bIns="133350" lIns="133350" spcFirstLastPara="1" rIns="133350" wrap="square" tIns="133350">
              <a:noAutofit/>
            </a:bodyPr>
            <a:lstStyle/>
            <a:p>
              <a:pPr indent="0" lvl="0" marL="0" marR="0" rtl="0" algn="l">
                <a:lnSpc>
                  <a:spcPct val="90000"/>
                </a:lnSpc>
                <a:spcBef>
                  <a:spcPts val="0"/>
                </a:spcBef>
                <a:spcAft>
                  <a:spcPts val="0"/>
                </a:spcAft>
                <a:buClr>
                  <a:schemeClr val="lt1"/>
                </a:buClr>
                <a:buSzPts val="3500"/>
                <a:buFont typeface="Arial"/>
                <a:buNone/>
              </a:pPr>
              <a:r>
                <a:rPr b="0" i="0" lang="en-US" sz="3500" u="none" cap="none" strike="noStrike">
                  <a:solidFill>
                    <a:schemeClr val="lt1"/>
                  </a:solidFill>
                  <a:latin typeface="Arial"/>
                  <a:ea typeface="Arial"/>
                  <a:cs typeface="Arial"/>
                  <a:sym typeface="Arial"/>
                </a:rPr>
                <a:t>The team must meet annually at a minimum to revise and update the student’s IEP:</a:t>
              </a:r>
              <a:endParaRPr b="0" i="0" sz="1400" u="none" cap="none" strike="noStrike">
                <a:solidFill>
                  <a:srgbClr val="000000"/>
                </a:solidFill>
                <a:latin typeface="Arial"/>
                <a:ea typeface="Arial"/>
                <a:cs typeface="Arial"/>
                <a:sym typeface="Arial"/>
              </a:endParaRPr>
            </a:p>
          </p:txBody>
        </p:sp>
        <p:sp>
          <p:nvSpPr>
            <p:cNvPr id="454" name="Google Shape;454;p24"/>
            <p:cNvSpPr/>
            <p:nvPr/>
          </p:nvSpPr>
          <p:spPr>
            <a:xfrm>
              <a:off x="0" y="1584052"/>
              <a:ext cx="10773798" cy="260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24"/>
            <p:cNvSpPr txBox="1"/>
            <p:nvPr/>
          </p:nvSpPr>
          <p:spPr>
            <a:xfrm>
              <a:off x="-101559" y="1584055"/>
              <a:ext cx="10875300" cy="3279600"/>
            </a:xfrm>
            <a:prstGeom prst="rect">
              <a:avLst/>
            </a:prstGeom>
            <a:noFill/>
            <a:ln>
              <a:noFill/>
            </a:ln>
          </p:spPr>
          <p:txBody>
            <a:bodyPr anchorCtr="0" anchor="t" bIns="44450" lIns="342050" spcFirstLastPara="1" rIns="248900" wrap="square" tIns="44450">
              <a:noAutofit/>
            </a:bodyPr>
            <a:lstStyle/>
            <a:p>
              <a:pPr indent="-228600" lvl="1" marL="228600" marR="0" rtl="0" algn="l">
                <a:lnSpc>
                  <a:spcPct val="90000"/>
                </a:lnSpc>
                <a:spcBef>
                  <a:spcPts val="0"/>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To review evaluations/determine present level of performance (PLOP)</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540"/>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To measure the progress towards the student’s goals &amp; adapt goals accordingly</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540"/>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To allow parents &amp; teachers the opportunity to provide updates on the student</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540"/>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To consider changes to services &amp; accommodations</a:t>
              </a:r>
              <a:endParaRPr b="0" i="0" sz="27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rPr b="0" i="1" lang="en-US" sz="2700" u="none" cap="none" strike="noStrike">
                  <a:solidFill>
                    <a:srgbClr val="1493BE"/>
                  </a:solidFill>
                  <a:latin typeface="Arial"/>
                  <a:ea typeface="Arial"/>
                  <a:cs typeface="Arial"/>
                  <a:sym typeface="Arial"/>
                </a:rPr>
                <a:t>Did you know… parents may request a meeting to review the plan at any time throughout the year.</a:t>
              </a:r>
              <a:endParaRPr b="0" i="0" sz="2600" u="none" cap="none" strike="noStrike">
                <a:solidFill>
                  <a:schemeClr val="dk1"/>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75294"/>
          </a:schemeClr>
        </a:solidFill>
      </p:bgPr>
    </p:bg>
    <p:spTree>
      <p:nvGrpSpPr>
        <p:cNvPr id="460" name="Shape 460"/>
        <p:cNvGrpSpPr/>
        <p:nvPr/>
      </p:nvGrpSpPr>
      <p:grpSpPr>
        <a:xfrm>
          <a:off x="0" y="0"/>
          <a:ext cx="0" cy="0"/>
          <a:chOff x="0" y="0"/>
          <a:chExt cx="0" cy="0"/>
        </a:xfrm>
      </p:grpSpPr>
      <p:sp>
        <p:nvSpPr>
          <p:cNvPr id="461" name="Google Shape;461;p25"/>
          <p:cNvSpPr/>
          <p:nvPr/>
        </p:nvSpPr>
        <p:spPr>
          <a:xfrm>
            <a:off x="1638059" y="2375941"/>
            <a:ext cx="861521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Arial"/>
              <a:ea typeface="Arial"/>
              <a:cs typeface="Arial"/>
              <a:sym typeface="Arial"/>
            </a:endParaRPr>
          </a:p>
        </p:txBody>
      </p:sp>
      <p:sp>
        <p:nvSpPr>
          <p:cNvPr id="462" name="Google Shape;462;p25"/>
          <p:cNvSpPr/>
          <p:nvPr/>
        </p:nvSpPr>
        <p:spPr>
          <a:xfrm>
            <a:off x="825275" y="1487421"/>
            <a:ext cx="10772400" cy="46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493BE"/>
              </a:solidFill>
              <a:latin typeface="Arial"/>
              <a:ea typeface="Arial"/>
              <a:cs typeface="Arial"/>
              <a:sym typeface="Arial"/>
            </a:endParaRPr>
          </a:p>
        </p:txBody>
      </p:sp>
      <p:grpSp>
        <p:nvGrpSpPr>
          <p:cNvPr id="463" name="Google Shape;463;p25"/>
          <p:cNvGrpSpPr/>
          <p:nvPr/>
        </p:nvGrpSpPr>
        <p:grpSpPr>
          <a:xfrm>
            <a:off x="996675" y="2170951"/>
            <a:ext cx="10524825" cy="4340301"/>
            <a:chOff x="49" y="22427"/>
            <a:chExt cx="10524825" cy="4253112"/>
          </a:xfrm>
        </p:grpSpPr>
        <p:sp>
          <p:nvSpPr>
            <p:cNvPr id="464" name="Google Shape;464;p25"/>
            <p:cNvSpPr/>
            <p:nvPr/>
          </p:nvSpPr>
          <p:spPr>
            <a:xfrm>
              <a:off x="49" y="22427"/>
              <a:ext cx="4765724" cy="633600"/>
            </a:xfrm>
            <a:prstGeom prst="rect">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25"/>
            <p:cNvSpPr txBox="1"/>
            <p:nvPr/>
          </p:nvSpPr>
          <p:spPr>
            <a:xfrm>
              <a:off x="49" y="22427"/>
              <a:ext cx="4765724" cy="633600"/>
            </a:xfrm>
            <a:prstGeom prst="rect">
              <a:avLst/>
            </a:prstGeom>
            <a:noFill/>
            <a:ln>
              <a:noFill/>
            </a:ln>
          </p:spPr>
          <p:txBody>
            <a:bodyPr anchorCtr="0" anchor="ctr" bIns="89400" lIns="156450" spcFirstLastPara="1" rIns="156450" wrap="square" tIns="89400">
              <a:noAutofit/>
            </a:bodyPr>
            <a:lstStyle/>
            <a:p>
              <a:pPr indent="0" lvl="0" marL="0" marR="0" rtl="0" algn="ctr">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Determine &amp; Write Goals:</a:t>
              </a:r>
              <a:endParaRPr b="0" i="0" sz="1400" u="none" cap="none" strike="noStrike">
                <a:solidFill>
                  <a:srgbClr val="000000"/>
                </a:solidFill>
                <a:latin typeface="Arial"/>
                <a:ea typeface="Arial"/>
                <a:cs typeface="Arial"/>
                <a:sym typeface="Arial"/>
              </a:endParaRPr>
            </a:p>
          </p:txBody>
        </p:sp>
        <p:sp>
          <p:nvSpPr>
            <p:cNvPr id="466" name="Google Shape;466;p25"/>
            <p:cNvSpPr/>
            <p:nvPr/>
          </p:nvSpPr>
          <p:spPr>
            <a:xfrm>
              <a:off x="49" y="656027"/>
              <a:ext cx="4765724" cy="3015725"/>
            </a:xfrm>
            <a:prstGeom prst="rect">
              <a:avLst/>
            </a:prstGeom>
            <a:solidFill>
              <a:srgbClr val="CFDEEF">
                <a:alpha val="88235"/>
              </a:srgbClr>
            </a:solidFill>
            <a:ln cap="flat" cmpd="sng" w="12700">
              <a:solidFill>
                <a:srgbClr val="CFDEEF">
                  <a:alpha val="88235"/>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25"/>
            <p:cNvSpPr txBox="1"/>
            <p:nvPr/>
          </p:nvSpPr>
          <p:spPr>
            <a:xfrm>
              <a:off x="49" y="656027"/>
              <a:ext cx="4765724" cy="3015725"/>
            </a:xfrm>
            <a:prstGeom prst="rect">
              <a:avLst/>
            </a:prstGeom>
            <a:noFill/>
            <a:ln>
              <a:noFill/>
            </a:ln>
          </p:spPr>
          <p:txBody>
            <a:bodyPr anchorCtr="0" anchor="t" bIns="176000" lIns="117325" spcFirstLastPara="1" rIns="156450" wrap="square" tIns="117325">
              <a:noAutofit/>
            </a:bodyPr>
            <a:lstStyle/>
            <a:p>
              <a:pPr indent="-228600" lvl="1" marL="228600" marR="0" rtl="0" algn="l">
                <a:lnSpc>
                  <a:spcPct val="9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Academic (i.e. reading, writing, math)</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3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Social/emotional</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3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Functional/developmental</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3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Behavioral</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3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Therapeutic (i.e. OT, PT, Speech)</a:t>
              </a:r>
              <a:endParaRPr b="0" i="0" sz="2200" u="none" cap="none" strike="noStrike">
                <a:solidFill>
                  <a:schemeClr val="dk1"/>
                </a:solidFill>
                <a:latin typeface="Arial"/>
                <a:ea typeface="Arial"/>
                <a:cs typeface="Arial"/>
                <a:sym typeface="Arial"/>
              </a:endParaRPr>
            </a:p>
            <a:p>
              <a:pPr indent="0" lvl="0" marL="0" marR="0" rtl="0" algn="l">
                <a:lnSpc>
                  <a:spcPct val="90000"/>
                </a:lnSpc>
                <a:spcBef>
                  <a:spcPts val="33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0" lvl="0" marL="0" marR="0" rtl="0" algn="l">
                <a:lnSpc>
                  <a:spcPct val="90000"/>
                </a:lnSpc>
                <a:spcBef>
                  <a:spcPts val="33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0" lvl="0" marL="0" marR="0" rtl="0" algn="l">
                <a:lnSpc>
                  <a:spcPct val="90000"/>
                </a:lnSpc>
                <a:spcBef>
                  <a:spcPts val="33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0" lvl="0" marL="0" marR="0" rtl="0" algn="l">
                <a:lnSpc>
                  <a:spcPct val="90000"/>
                </a:lnSpc>
                <a:spcBef>
                  <a:spcPts val="330"/>
                </a:spcBef>
                <a:spcAft>
                  <a:spcPts val="0"/>
                </a:spcAft>
                <a:buClr>
                  <a:srgbClr val="000000"/>
                </a:buClr>
                <a:buSzPts val="1700"/>
                <a:buFont typeface="Arial"/>
                <a:buNone/>
              </a:pPr>
              <a:r>
                <a:rPr b="0" i="1" lang="en-US" sz="1700" u="none" cap="none" strike="noStrike">
                  <a:solidFill>
                    <a:schemeClr val="dk1"/>
                  </a:solidFill>
                  <a:latin typeface="Arial"/>
                  <a:ea typeface="Arial"/>
                  <a:cs typeface="Arial"/>
                  <a:sym typeface="Arial"/>
                </a:rPr>
                <a:t>* An IEP is written and is a legal document that must be followed by the educational team in accordance with the Special Education laws.</a:t>
              </a:r>
              <a:endParaRPr b="0" i="0" sz="2300" u="none" cap="none" strike="noStrike">
                <a:solidFill>
                  <a:schemeClr val="dk1"/>
                </a:solidFill>
                <a:latin typeface="Arial"/>
                <a:ea typeface="Arial"/>
                <a:cs typeface="Arial"/>
                <a:sym typeface="Arial"/>
              </a:endParaRPr>
            </a:p>
          </p:txBody>
        </p:sp>
        <p:sp>
          <p:nvSpPr>
            <p:cNvPr id="468" name="Google Shape;468;p25"/>
            <p:cNvSpPr/>
            <p:nvPr/>
          </p:nvSpPr>
          <p:spPr>
            <a:xfrm>
              <a:off x="5432975" y="22427"/>
              <a:ext cx="4765724" cy="633600"/>
            </a:xfrm>
            <a:prstGeom prst="rect">
              <a:avLst/>
            </a:prstGeom>
            <a:solidFill>
              <a:srgbClr val="6FAB46"/>
            </a:solidFill>
            <a:ln cap="flat" cmpd="sng" w="12700">
              <a:solidFill>
                <a:srgbClr val="6FAB4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25"/>
            <p:cNvSpPr txBox="1"/>
            <p:nvPr/>
          </p:nvSpPr>
          <p:spPr>
            <a:xfrm>
              <a:off x="5432975" y="22427"/>
              <a:ext cx="4765724" cy="633600"/>
            </a:xfrm>
            <a:prstGeom prst="rect">
              <a:avLst/>
            </a:prstGeom>
            <a:noFill/>
            <a:ln>
              <a:noFill/>
            </a:ln>
          </p:spPr>
          <p:txBody>
            <a:bodyPr anchorCtr="0" anchor="ctr" bIns="89400" lIns="156450" spcFirstLastPara="1" rIns="156450" wrap="square" tIns="89400">
              <a:noAutofit/>
            </a:bodyPr>
            <a:lstStyle/>
            <a:p>
              <a:pPr indent="0" lvl="0" marL="0" marR="0" rtl="0" algn="ctr">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Determine and include accommodations:</a:t>
              </a:r>
              <a:endParaRPr b="0" i="0" sz="2200" u="none" cap="none" strike="noStrike">
                <a:solidFill>
                  <a:schemeClr val="lt1"/>
                </a:solidFill>
                <a:latin typeface="Arial"/>
                <a:ea typeface="Arial"/>
                <a:cs typeface="Arial"/>
                <a:sym typeface="Arial"/>
              </a:endParaRPr>
            </a:p>
          </p:txBody>
        </p:sp>
        <p:sp>
          <p:nvSpPr>
            <p:cNvPr id="470" name="Google Shape;470;p25"/>
            <p:cNvSpPr/>
            <p:nvPr/>
          </p:nvSpPr>
          <p:spPr>
            <a:xfrm>
              <a:off x="5432975" y="656027"/>
              <a:ext cx="4765724" cy="3015725"/>
            </a:xfrm>
            <a:prstGeom prst="rect">
              <a:avLst/>
            </a:prstGeom>
            <a:solidFill>
              <a:srgbClr val="D3E1CC">
                <a:alpha val="88235"/>
              </a:srgbClr>
            </a:solidFill>
            <a:ln cap="flat" cmpd="sng" w="12700">
              <a:solidFill>
                <a:srgbClr val="D3E1CC">
                  <a:alpha val="88235"/>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25"/>
            <p:cNvSpPr txBox="1"/>
            <p:nvPr/>
          </p:nvSpPr>
          <p:spPr>
            <a:xfrm>
              <a:off x="5432974" y="656039"/>
              <a:ext cx="5091900" cy="3619500"/>
            </a:xfrm>
            <a:prstGeom prst="rect">
              <a:avLst/>
            </a:prstGeom>
            <a:noFill/>
            <a:ln>
              <a:noFill/>
            </a:ln>
          </p:spPr>
          <p:txBody>
            <a:bodyPr anchorCtr="0" anchor="t" bIns="176000" lIns="117325" spcFirstLastPara="1" rIns="156450" wrap="square" tIns="117325">
              <a:noAutofit/>
            </a:bodyPr>
            <a:lstStyle/>
            <a:p>
              <a:pPr indent="-228600" lvl="1" marL="228600" marR="0" rtl="0" algn="l">
                <a:lnSpc>
                  <a:spcPct val="9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Sensory items to avoid or seek out</a:t>
              </a:r>
              <a:endParaRPr b="0" i="0" sz="2200" u="none" cap="none" strike="noStrike">
                <a:solidFill>
                  <a:schemeClr val="dk1"/>
                </a:solidFill>
                <a:latin typeface="Arial"/>
                <a:ea typeface="Arial"/>
                <a:cs typeface="Arial"/>
                <a:sym typeface="Arial"/>
              </a:endParaRPr>
            </a:p>
            <a:p>
              <a:pPr indent="-228600" lvl="1" marL="228600" marR="0" rtl="0" algn="l">
                <a:lnSpc>
                  <a:spcPct val="90000"/>
                </a:lnSpc>
                <a:spcBef>
                  <a:spcPts val="33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Preferred seating</a:t>
              </a:r>
              <a:endParaRPr b="0" i="0" sz="2200" u="none" cap="none" strike="noStrike">
                <a:solidFill>
                  <a:schemeClr val="dk1"/>
                </a:solidFill>
                <a:latin typeface="Arial"/>
                <a:ea typeface="Arial"/>
                <a:cs typeface="Arial"/>
                <a:sym typeface="Arial"/>
              </a:endParaRPr>
            </a:p>
            <a:p>
              <a:pPr indent="-228600" lvl="1" marL="228600" marR="0" rtl="0" algn="l">
                <a:lnSpc>
                  <a:spcPct val="90000"/>
                </a:lnSpc>
                <a:spcBef>
                  <a:spcPts val="33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Breaks</a:t>
              </a:r>
              <a:endParaRPr b="0" i="0" sz="2200" u="none" cap="none" strike="noStrike">
                <a:solidFill>
                  <a:schemeClr val="dk1"/>
                </a:solidFill>
                <a:latin typeface="Arial"/>
                <a:ea typeface="Arial"/>
                <a:cs typeface="Arial"/>
                <a:sym typeface="Arial"/>
              </a:endParaRPr>
            </a:p>
            <a:p>
              <a:pPr indent="-228600" lvl="1" marL="228600" marR="0" rtl="0" algn="l">
                <a:lnSpc>
                  <a:spcPct val="90000"/>
                </a:lnSpc>
                <a:spcBef>
                  <a:spcPts val="33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Assistive technology</a:t>
              </a:r>
              <a:endParaRPr b="0" i="0" sz="2200" u="none" cap="none" strike="noStrike">
                <a:solidFill>
                  <a:schemeClr val="dk1"/>
                </a:solidFill>
                <a:latin typeface="Arial"/>
                <a:ea typeface="Arial"/>
                <a:cs typeface="Arial"/>
                <a:sym typeface="Arial"/>
              </a:endParaRPr>
            </a:p>
            <a:p>
              <a:pPr indent="-228600" lvl="1" marL="228600" marR="0" rtl="0" algn="l">
                <a:lnSpc>
                  <a:spcPct val="90000"/>
                </a:lnSpc>
                <a:spcBef>
                  <a:spcPts val="33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Additional time to complete. work/tests</a:t>
              </a:r>
              <a:endParaRPr b="0" i="0" sz="2200" u="none" cap="none" strike="noStrike">
                <a:solidFill>
                  <a:schemeClr val="dk1"/>
                </a:solidFill>
                <a:latin typeface="Arial"/>
                <a:ea typeface="Arial"/>
                <a:cs typeface="Arial"/>
                <a:sym typeface="Arial"/>
              </a:endParaRPr>
            </a:p>
            <a:p>
              <a:pPr indent="-228600" lvl="1" marL="228600" marR="0" rtl="0" algn="l">
                <a:lnSpc>
                  <a:spcPct val="90000"/>
                </a:lnSpc>
                <a:spcBef>
                  <a:spcPts val="33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Advanced warning of emergency Drills/headphones</a:t>
              </a:r>
              <a:endParaRPr b="0" i="0" sz="2200" u="none" cap="none" strike="noStrike">
                <a:solidFill>
                  <a:schemeClr val="dk1"/>
                </a:solidFill>
                <a:latin typeface="Arial"/>
                <a:ea typeface="Arial"/>
                <a:cs typeface="Arial"/>
                <a:sym typeface="Arial"/>
              </a:endParaRPr>
            </a:p>
            <a:p>
              <a:pPr indent="0" lvl="0" marL="0" marR="0" rtl="0" algn="l">
                <a:lnSpc>
                  <a:spcPct val="90000"/>
                </a:lnSpc>
                <a:spcBef>
                  <a:spcPts val="33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0" lvl="0" marL="0" marR="0" rtl="0" algn="l">
                <a:lnSpc>
                  <a:spcPct val="90000"/>
                </a:lnSpc>
                <a:spcBef>
                  <a:spcPts val="330"/>
                </a:spcBef>
                <a:spcAft>
                  <a:spcPts val="0"/>
                </a:spcAft>
                <a:buClr>
                  <a:srgbClr val="000000"/>
                </a:buClr>
                <a:buSzPts val="2200"/>
                <a:buFont typeface="Arial"/>
                <a:buNone/>
              </a:pPr>
              <a:r>
                <a:rPr b="0" i="1" lang="en-US" sz="1700" u="none" cap="none" strike="noStrike">
                  <a:solidFill>
                    <a:schemeClr val="dk1"/>
                  </a:solidFill>
                  <a:latin typeface="Arial"/>
                  <a:ea typeface="Arial"/>
                  <a:cs typeface="Arial"/>
                  <a:sym typeface="Arial"/>
                </a:rPr>
                <a:t>*During the IEP meeting, discussion of placement and LRE should be discussed.</a:t>
              </a:r>
              <a:endParaRPr b="0" i="1" sz="1700" u="none" cap="none" strike="noStrike">
                <a:solidFill>
                  <a:schemeClr val="dk1"/>
                </a:solidFill>
                <a:latin typeface="Arial"/>
                <a:ea typeface="Arial"/>
                <a:cs typeface="Arial"/>
                <a:sym typeface="Arial"/>
              </a:endParaRPr>
            </a:p>
          </p:txBody>
        </p:sp>
      </p:grpSp>
      <p:sp>
        <p:nvSpPr>
          <p:cNvPr id="472" name="Google Shape;472;p25"/>
          <p:cNvSpPr/>
          <p:nvPr/>
        </p:nvSpPr>
        <p:spPr>
          <a:xfrm>
            <a:off x="1341835" y="612098"/>
            <a:ext cx="9739396" cy="781739"/>
          </a:xfrm>
          <a:prstGeom prst="parallelogram">
            <a:avLst>
              <a:gd fmla="val 25000"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454A0"/>
                </a:solidFill>
                <a:latin typeface="Arial"/>
                <a:ea typeface="Arial"/>
                <a:cs typeface="Arial"/>
                <a:sym typeface="Arial"/>
              </a:rPr>
              <a:t>The Purpose of an IEP Meeting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75294"/>
          </a:schemeClr>
        </a:solidFill>
      </p:bgPr>
    </p:bg>
    <p:spTree>
      <p:nvGrpSpPr>
        <p:cNvPr id="477" name="Shape 477"/>
        <p:cNvGrpSpPr/>
        <p:nvPr/>
      </p:nvGrpSpPr>
      <p:grpSpPr>
        <a:xfrm>
          <a:off x="0" y="0"/>
          <a:ext cx="0" cy="0"/>
          <a:chOff x="0" y="0"/>
          <a:chExt cx="0" cy="0"/>
        </a:xfrm>
      </p:grpSpPr>
      <p:sp>
        <p:nvSpPr>
          <p:cNvPr id="478" name="Google Shape;478;p27"/>
          <p:cNvSpPr/>
          <p:nvPr/>
        </p:nvSpPr>
        <p:spPr>
          <a:xfrm>
            <a:off x="1638059" y="2375941"/>
            <a:ext cx="861521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Arial"/>
              <a:ea typeface="Arial"/>
              <a:cs typeface="Arial"/>
              <a:sym typeface="Arial"/>
            </a:endParaRPr>
          </a:p>
        </p:txBody>
      </p:sp>
      <p:sp>
        <p:nvSpPr>
          <p:cNvPr id="479" name="Google Shape;479;p27"/>
          <p:cNvSpPr/>
          <p:nvPr/>
        </p:nvSpPr>
        <p:spPr>
          <a:xfrm>
            <a:off x="975120" y="967418"/>
            <a:ext cx="9739396" cy="781739"/>
          </a:xfrm>
          <a:prstGeom prst="parallelogram">
            <a:avLst>
              <a:gd fmla="val 25000" name="adj"/>
            </a:avLst>
          </a:prstGeom>
          <a:solidFill>
            <a:srgbClr val="6FAB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Arial"/>
                <a:ea typeface="Arial"/>
                <a:cs typeface="Arial"/>
                <a:sym typeface="Arial"/>
              </a:rPr>
              <a:t>The Triennial IEP Meeting</a:t>
            </a:r>
            <a:endParaRPr b="0" i="0" sz="1400" u="none" cap="none" strike="noStrike">
              <a:solidFill>
                <a:srgbClr val="000000"/>
              </a:solidFill>
              <a:latin typeface="Arial"/>
              <a:ea typeface="Arial"/>
              <a:cs typeface="Arial"/>
              <a:sym typeface="Arial"/>
            </a:endParaRPr>
          </a:p>
        </p:txBody>
      </p:sp>
      <p:grpSp>
        <p:nvGrpSpPr>
          <p:cNvPr id="480" name="Google Shape;480;p27"/>
          <p:cNvGrpSpPr/>
          <p:nvPr/>
        </p:nvGrpSpPr>
        <p:grpSpPr>
          <a:xfrm>
            <a:off x="762240" y="2048933"/>
            <a:ext cx="10159759" cy="3841649"/>
            <a:chOff x="0" y="0"/>
            <a:chExt cx="10159759" cy="3841649"/>
          </a:xfrm>
        </p:grpSpPr>
        <p:sp>
          <p:nvSpPr>
            <p:cNvPr id="481" name="Google Shape;481;p27"/>
            <p:cNvSpPr/>
            <p:nvPr/>
          </p:nvSpPr>
          <p:spPr>
            <a:xfrm>
              <a:off x="0" y="0"/>
              <a:ext cx="10159759" cy="3841649"/>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27"/>
            <p:cNvSpPr txBox="1"/>
            <p:nvPr/>
          </p:nvSpPr>
          <p:spPr>
            <a:xfrm>
              <a:off x="0" y="0"/>
              <a:ext cx="10159759" cy="2074490"/>
            </a:xfrm>
            <a:prstGeom prst="rect">
              <a:avLst/>
            </a:prstGeom>
            <a:noFill/>
            <a:ln>
              <a:noFill/>
            </a:ln>
          </p:spPr>
          <p:txBody>
            <a:bodyPr anchorCtr="0" anchor="ctr" bIns="298700" lIns="298700" spcFirstLastPara="1" rIns="298700" wrap="square" tIns="298700">
              <a:noAutofit/>
            </a:bodyPr>
            <a:lstStyle/>
            <a:p>
              <a:pPr indent="0" lvl="0" marL="0" marR="0" rtl="0" algn="ctr">
                <a:lnSpc>
                  <a:spcPct val="90000"/>
                </a:lnSpc>
                <a:spcBef>
                  <a:spcPts val="0"/>
                </a:spcBef>
                <a:spcAft>
                  <a:spcPts val="0"/>
                </a:spcAft>
                <a:buClr>
                  <a:schemeClr val="lt1"/>
                </a:buClr>
                <a:buSzPts val="4200"/>
                <a:buFont typeface="Arial"/>
                <a:buNone/>
              </a:pPr>
              <a:r>
                <a:rPr b="0" i="0" lang="en-US" sz="4200" u="none" cap="none" strike="noStrike">
                  <a:solidFill>
                    <a:schemeClr val="lt1"/>
                  </a:solidFill>
                  <a:latin typeface="Arial"/>
                  <a:ea typeface="Arial"/>
                  <a:cs typeface="Arial"/>
                  <a:sym typeface="Arial"/>
                </a:rPr>
                <a:t>In addition to the annual IEP meeting, IDEA requires Triennial Reviews every 3</a:t>
              </a:r>
              <a:r>
                <a:rPr b="0" baseline="30000" i="0" lang="en-US" sz="4200" u="none" cap="none" strike="noStrike">
                  <a:solidFill>
                    <a:schemeClr val="lt1"/>
                  </a:solidFill>
                  <a:latin typeface="Arial"/>
                  <a:ea typeface="Arial"/>
                  <a:cs typeface="Arial"/>
                  <a:sym typeface="Arial"/>
                </a:rPr>
                <a:t>rd</a:t>
              </a:r>
              <a:r>
                <a:rPr b="0" i="0" lang="en-US" sz="4200" u="none" cap="none" strike="noStrike">
                  <a:solidFill>
                    <a:schemeClr val="lt1"/>
                  </a:solidFill>
                  <a:latin typeface="Arial"/>
                  <a:ea typeface="Arial"/>
                  <a:cs typeface="Arial"/>
                  <a:sym typeface="Arial"/>
                </a:rPr>
                <a:t> year:</a:t>
              </a:r>
              <a:endParaRPr b="0" i="0" sz="1400" u="none" cap="none" strike="noStrike">
                <a:solidFill>
                  <a:srgbClr val="000000"/>
                </a:solidFill>
                <a:latin typeface="Arial"/>
                <a:ea typeface="Arial"/>
                <a:cs typeface="Arial"/>
                <a:sym typeface="Arial"/>
              </a:endParaRPr>
            </a:p>
          </p:txBody>
        </p:sp>
        <p:sp>
          <p:nvSpPr>
            <p:cNvPr id="483" name="Google Shape;483;p27"/>
            <p:cNvSpPr/>
            <p:nvPr/>
          </p:nvSpPr>
          <p:spPr>
            <a:xfrm>
              <a:off x="4960" y="1997657"/>
              <a:ext cx="3383279" cy="1767158"/>
            </a:xfrm>
            <a:prstGeom prst="rect">
              <a:avLst/>
            </a:prstGeom>
            <a:solidFill>
              <a:srgbClr val="CFDEEF">
                <a:alpha val="88235"/>
              </a:srgbClr>
            </a:solidFill>
            <a:ln cap="flat" cmpd="sng" w="12700">
              <a:solidFill>
                <a:srgbClr val="CFDEEF">
                  <a:alpha val="88235"/>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27"/>
            <p:cNvSpPr txBox="1"/>
            <p:nvPr/>
          </p:nvSpPr>
          <p:spPr>
            <a:xfrm>
              <a:off x="4960" y="1997657"/>
              <a:ext cx="3383279" cy="1767158"/>
            </a:xfrm>
            <a:prstGeom prst="rect">
              <a:avLst/>
            </a:prstGeom>
            <a:noFill/>
            <a:ln>
              <a:noFill/>
            </a:ln>
          </p:spPr>
          <p:txBody>
            <a:bodyPr anchorCtr="0" anchor="ctr" bIns="33000" lIns="184900" spcFirstLastPara="1" rIns="184900" wrap="square" tIns="33000">
              <a:noAutofit/>
            </a:bodyPr>
            <a:lstStyle/>
            <a:p>
              <a:pPr indent="0" lvl="0" marL="0" marR="0" rtl="0" algn="ctr">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To assess if a student’s needs have changed</a:t>
              </a:r>
              <a:endParaRPr b="0" i="0" sz="1400" u="none" cap="none" strike="noStrike">
                <a:solidFill>
                  <a:srgbClr val="000000"/>
                </a:solidFill>
                <a:latin typeface="Arial"/>
                <a:ea typeface="Arial"/>
                <a:cs typeface="Arial"/>
                <a:sym typeface="Arial"/>
              </a:endParaRPr>
            </a:p>
          </p:txBody>
        </p:sp>
        <p:sp>
          <p:nvSpPr>
            <p:cNvPr id="485" name="Google Shape;485;p27"/>
            <p:cNvSpPr/>
            <p:nvPr/>
          </p:nvSpPr>
          <p:spPr>
            <a:xfrm>
              <a:off x="3388239" y="1997657"/>
              <a:ext cx="3383279" cy="1767158"/>
            </a:xfrm>
            <a:prstGeom prst="rect">
              <a:avLst/>
            </a:prstGeom>
            <a:solidFill>
              <a:srgbClr val="CCE8DD">
                <a:alpha val="88235"/>
              </a:srgbClr>
            </a:solidFill>
            <a:ln cap="flat" cmpd="sng" w="12700">
              <a:solidFill>
                <a:srgbClr val="CFDEEF">
                  <a:alpha val="88235"/>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27"/>
            <p:cNvSpPr txBox="1"/>
            <p:nvPr/>
          </p:nvSpPr>
          <p:spPr>
            <a:xfrm>
              <a:off x="3388239" y="1997657"/>
              <a:ext cx="3383279" cy="1767158"/>
            </a:xfrm>
            <a:prstGeom prst="rect">
              <a:avLst/>
            </a:prstGeom>
            <a:noFill/>
            <a:ln>
              <a:noFill/>
            </a:ln>
          </p:spPr>
          <p:txBody>
            <a:bodyPr anchorCtr="0" anchor="ctr" bIns="33000" lIns="184900" spcFirstLastPara="1" rIns="184900" wrap="square" tIns="33000">
              <a:noAutofit/>
            </a:bodyPr>
            <a:lstStyle/>
            <a:p>
              <a:pPr indent="0" lvl="0" marL="0" marR="0" rtl="0" algn="ctr">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To determine if they continue to be eligible to receive special education services</a:t>
              </a:r>
              <a:endParaRPr b="0" i="0" sz="1400" u="none" cap="none" strike="noStrike">
                <a:solidFill>
                  <a:srgbClr val="000000"/>
                </a:solidFill>
                <a:latin typeface="Arial"/>
                <a:ea typeface="Arial"/>
                <a:cs typeface="Arial"/>
                <a:sym typeface="Arial"/>
              </a:endParaRPr>
            </a:p>
          </p:txBody>
        </p:sp>
        <p:sp>
          <p:nvSpPr>
            <p:cNvPr id="487" name="Google Shape;487;p27"/>
            <p:cNvSpPr/>
            <p:nvPr/>
          </p:nvSpPr>
          <p:spPr>
            <a:xfrm>
              <a:off x="6771519" y="1997657"/>
              <a:ext cx="3383279" cy="1767158"/>
            </a:xfrm>
            <a:prstGeom prst="rect">
              <a:avLst/>
            </a:prstGeom>
            <a:solidFill>
              <a:srgbClr val="D3E1CC">
                <a:alpha val="88235"/>
              </a:srgbClr>
            </a:solidFill>
            <a:ln cap="flat" cmpd="sng" w="12700">
              <a:solidFill>
                <a:srgbClr val="CFDEEF">
                  <a:alpha val="88235"/>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27"/>
            <p:cNvSpPr txBox="1"/>
            <p:nvPr/>
          </p:nvSpPr>
          <p:spPr>
            <a:xfrm>
              <a:off x="6771519" y="1997657"/>
              <a:ext cx="3383279" cy="1767158"/>
            </a:xfrm>
            <a:prstGeom prst="rect">
              <a:avLst/>
            </a:prstGeom>
            <a:noFill/>
            <a:ln>
              <a:noFill/>
            </a:ln>
          </p:spPr>
          <p:txBody>
            <a:bodyPr anchorCtr="0" anchor="ctr" bIns="33000" lIns="184900" spcFirstLastPara="1" rIns="184900" wrap="square" tIns="33000">
              <a:noAutofit/>
            </a:bodyPr>
            <a:lstStyle/>
            <a:p>
              <a:pPr indent="0" lvl="0" marL="0" marR="0" rtl="0" algn="ctr">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To provide data which will help to inform IEP goals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3" name="Shape 493"/>
        <p:cNvGrpSpPr/>
        <p:nvPr/>
      </p:nvGrpSpPr>
      <p:grpSpPr>
        <a:xfrm>
          <a:off x="0" y="0"/>
          <a:ext cx="0" cy="0"/>
          <a:chOff x="0" y="0"/>
          <a:chExt cx="0" cy="0"/>
        </a:xfrm>
      </p:grpSpPr>
      <p:grpSp>
        <p:nvGrpSpPr>
          <p:cNvPr id="494" name="Google Shape;494;g310ab22215b_1_90"/>
          <p:cNvGrpSpPr/>
          <p:nvPr/>
        </p:nvGrpSpPr>
        <p:grpSpPr>
          <a:xfrm>
            <a:off x="800327" y="1835999"/>
            <a:ext cx="10591200" cy="2332860"/>
            <a:chOff x="0" y="2000"/>
            <a:chExt cx="10591200" cy="2332860"/>
          </a:xfrm>
        </p:grpSpPr>
        <p:sp>
          <p:nvSpPr>
            <p:cNvPr id="495" name="Google Shape;495;g310ab22215b_1_90"/>
            <p:cNvSpPr/>
            <p:nvPr/>
          </p:nvSpPr>
          <p:spPr>
            <a:xfrm>
              <a:off x="0" y="2000"/>
              <a:ext cx="10591200" cy="1272900"/>
            </a:xfrm>
            <a:prstGeom prst="roundRect">
              <a:avLst>
                <a:gd fmla="val 16667"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g310ab22215b_1_90"/>
            <p:cNvSpPr txBox="1"/>
            <p:nvPr/>
          </p:nvSpPr>
          <p:spPr>
            <a:xfrm>
              <a:off x="62141" y="64141"/>
              <a:ext cx="10467000" cy="1148700"/>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Arial"/>
                <a:buNone/>
              </a:pPr>
              <a:r>
                <a:rPr b="0" i="0" lang="en-US" sz="3200" u="none" cap="none" strike="noStrike">
                  <a:solidFill>
                    <a:schemeClr val="lt1"/>
                  </a:solidFill>
                  <a:latin typeface="Arial"/>
                  <a:ea typeface="Arial"/>
                  <a:cs typeface="Arial"/>
                  <a:sym typeface="Arial"/>
                </a:rPr>
                <a:t>The school sends the Advance Written Notice 7 days prior to the meeting:</a:t>
              </a:r>
              <a:endParaRPr b="0" i="0" sz="1400" u="none" cap="none" strike="noStrike">
                <a:solidFill>
                  <a:srgbClr val="000000"/>
                </a:solidFill>
                <a:latin typeface="Arial"/>
                <a:ea typeface="Arial"/>
                <a:cs typeface="Arial"/>
                <a:sym typeface="Arial"/>
              </a:endParaRPr>
            </a:p>
          </p:txBody>
        </p:sp>
        <p:sp>
          <p:nvSpPr>
            <p:cNvPr id="497" name="Google Shape;497;g310ab22215b_1_90"/>
            <p:cNvSpPr/>
            <p:nvPr/>
          </p:nvSpPr>
          <p:spPr>
            <a:xfrm>
              <a:off x="0" y="1274960"/>
              <a:ext cx="10591200" cy="1059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g310ab22215b_1_90"/>
            <p:cNvSpPr txBox="1"/>
            <p:nvPr/>
          </p:nvSpPr>
          <p:spPr>
            <a:xfrm>
              <a:off x="0" y="1274960"/>
              <a:ext cx="10591200" cy="1059900"/>
            </a:xfrm>
            <a:prstGeom prst="rect">
              <a:avLst/>
            </a:prstGeom>
            <a:noFill/>
            <a:ln>
              <a:noFill/>
            </a:ln>
          </p:spPr>
          <p:txBody>
            <a:bodyPr anchorCtr="0" anchor="t" bIns="30475" lIns="336275" spcFirstLastPara="1" rIns="170675" wrap="square" tIns="30475">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Includes list of who will be present at the meeting</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States the reason for the meeting</a:t>
              </a:r>
              <a:endParaRPr b="0" i="0" sz="1400" u="none" cap="none" strike="noStrike">
                <a:solidFill>
                  <a:srgbClr val="000000"/>
                </a:solidFill>
                <a:latin typeface="Arial"/>
                <a:ea typeface="Arial"/>
                <a:cs typeface="Arial"/>
                <a:sym typeface="Arial"/>
              </a:endParaRPr>
            </a:p>
          </p:txBody>
        </p:sp>
      </p:grpSp>
      <p:grpSp>
        <p:nvGrpSpPr>
          <p:cNvPr id="499" name="Google Shape;499;g310ab22215b_1_90"/>
          <p:cNvGrpSpPr/>
          <p:nvPr/>
        </p:nvGrpSpPr>
        <p:grpSpPr>
          <a:xfrm>
            <a:off x="548931" y="4171839"/>
            <a:ext cx="11094138" cy="2306255"/>
            <a:chOff x="0" y="1040"/>
            <a:chExt cx="11094138" cy="2306255"/>
          </a:xfrm>
        </p:grpSpPr>
        <p:sp>
          <p:nvSpPr>
            <p:cNvPr id="500" name="Google Shape;500;g310ab22215b_1_90"/>
            <p:cNvSpPr/>
            <p:nvPr/>
          </p:nvSpPr>
          <p:spPr>
            <a:xfrm>
              <a:off x="0" y="1393195"/>
              <a:ext cx="11094000" cy="914100"/>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g310ab22215b_1_90"/>
            <p:cNvSpPr txBox="1"/>
            <p:nvPr/>
          </p:nvSpPr>
          <p:spPr>
            <a:xfrm>
              <a:off x="0" y="1393195"/>
              <a:ext cx="11094000" cy="914100"/>
            </a:xfrm>
            <a:prstGeom prst="rect">
              <a:avLst/>
            </a:prstGeom>
            <a:noFill/>
            <a:ln>
              <a:noFill/>
            </a:ln>
          </p:spPr>
          <p:txBody>
            <a:bodyPr anchorCtr="0" anchor="ctr" bIns="149350" lIns="149350" spcFirstLastPara="1" rIns="149350" wrap="square" tIns="149350">
              <a:noAutofit/>
            </a:bodyPr>
            <a:lstStyle/>
            <a:p>
              <a:pPr indent="0" lvl="0" marL="0" marR="0" rtl="0" algn="ctr">
                <a:lnSpc>
                  <a:spcPct val="90000"/>
                </a:lnSpc>
                <a:spcBef>
                  <a:spcPts val="0"/>
                </a:spcBef>
                <a:spcAft>
                  <a:spcPts val="0"/>
                </a:spcAft>
                <a:buClr>
                  <a:schemeClr val="lt1"/>
                </a:buClr>
                <a:buSzPts val="2100"/>
                <a:buFont typeface="Arial"/>
                <a:buNone/>
              </a:pPr>
              <a:r>
                <a:rPr b="0" i="0" lang="en-US" sz="2100" u="none" cap="none" strike="noStrike">
                  <a:solidFill>
                    <a:schemeClr val="lt1"/>
                  </a:solidFill>
                  <a:latin typeface="Arial"/>
                  <a:ea typeface="Arial"/>
                  <a:cs typeface="Arial"/>
                  <a:sym typeface="Arial"/>
                </a:rPr>
                <a:t>Parents must inform the team if they are bringing a legal representative and plan to record the meeting</a:t>
              </a:r>
              <a:endParaRPr b="0" i="0" sz="1400" u="none" cap="none" strike="noStrike">
                <a:solidFill>
                  <a:srgbClr val="000000"/>
                </a:solidFill>
                <a:latin typeface="Arial"/>
                <a:ea typeface="Arial"/>
                <a:cs typeface="Arial"/>
                <a:sym typeface="Arial"/>
              </a:endParaRPr>
            </a:p>
          </p:txBody>
        </p:sp>
        <p:sp>
          <p:nvSpPr>
            <p:cNvPr id="502" name="Google Shape;502;g310ab22215b_1_90"/>
            <p:cNvSpPr/>
            <p:nvPr/>
          </p:nvSpPr>
          <p:spPr>
            <a:xfrm rot="10800000">
              <a:off x="138" y="1106"/>
              <a:ext cx="11094000" cy="1405800"/>
            </a:xfrm>
            <a:prstGeom prst="upArrowCallout">
              <a:avLst>
                <a:gd fmla="val 25000" name="adj1"/>
                <a:gd fmla="val 25000" name="adj2"/>
                <a:gd fmla="val 25000" name="adj3"/>
                <a:gd fmla="val 64977" name="adj4"/>
              </a:avLst>
            </a:prstGeom>
            <a:solidFill>
              <a:srgbClr val="5999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g310ab22215b_1_90"/>
            <p:cNvSpPr txBox="1"/>
            <p:nvPr/>
          </p:nvSpPr>
          <p:spPr>
            <a:xfrm>
              <a:off x="0" y="1040"/>
              <a:ext cx="11094000" cy="913500"/>
            </a:xfrm>
            <a:prstGeom prst="rect">
              <a:avLst/>
            </a:prstGeom>
            <a:noFill/>
            <a:ln>
              <a:noFill/>
            </a:ln>
          </p:spPr>
          <p:txBody>
            <a:bodyPr anchorCtr="0" anchor="ctr" bIns="149350" lIns="149350" spcFirstLastPara="1" rIns="149350" wrap="square" tIns="149350">
              <a:noAutofit/>
            </a:bodyPr>
            <a:lstStyle/>
            <a:p>
              <a:pPr indent="0" lvl="0" marL="0" marR="0" rtl="0" algn="ctr">
                <a:lnSpc>
                  <a:spcPct val="90000"/>
                </a:lnSpc>
                <a:spcBef>
                  <a:spcPts val="0"/>
                </a:spcBef>
                <a:spcAft>
                  <a:spcPts val="0"/>
                </a:spcAft>
                <a:buClr>
                  <a:schemeClr val="lt1"/>
                </a:buClr>
                <a:buSzPts val="2100"/>
                <a:buFont typeface="Arial"/>
                <a:buNone/>
              </a:pPr>
              <a:r>
                <a:rPr b="0" i="0" lang="en-US" sz="2100" u="none" cap="none" strike="noStrike">
                  <a:solidFill>
                    <a:schemeClr val="lt1"/>
                  </a:solidFill>
                  <a:latin typeface="Arial"/>
                  <a:ea typeface="Arial"/>
                  <a:cs typeface="Arial"/>
                  <a:sym typeface="Arial"/>
                </a:rPr>
                <a:t>Parents should notify the team of any additional people they plan to bring to the meeting</a:t>
              </a:r>
              <a:endParaRPr b="0" i="0" sz="1400" u="none" cap="none" strike="noStrike">
                <a:solidFill>
                  <a:srgbClr val="000000"/>
                </a:solidFill>
                <a:latin typeface="Arial"/>
                <a:ea typeface="Arial"/>
                <a:cs typeface="Arial"/>
                <a:sym typeface="Arial"/>
              </a:endParaRPr>
            </a:p>
          </p:txBody>
        </p:sp>
      </p:grpSp>
      <p:sp>
        <p:nvSpPr>
          <p:cNvPr id="504" name="Google Shape;504;g310ab22215b_1_90"/>
          <p:cNvSpPr/>
          <p:nvPr/>
        </p:nvSpPr>
        <p:spPr>
          <a:xfrm>
            <a:off x="2224529" y="772650"/>
            <a:ext cx="7743000" cy="708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0454A0"/>
                </a:solidFill>
                <a:latin typeface="Arial"/>
                <a:ea typeface="Arial"/>
                <a:cs typeface="Arial"/>
                <a:sym typeface="Arial"/>
              </a:rPr>
              <a:t>Planning for the IEP meeting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9" name="Shape 509"/>
        <p:cNvGrpSpPr/>
        <p:nvPr/>
      </p:nvGrpSpPr>
      <p:grpSpPr>
        <a:xfrm>
          <a:off x="0" y="0"/>
          <a:ext cx="0" cy="0"/>
          <a:chOff x="0" y="0"/>
          <a:chExt cx="0" cy="0"/>
        </a:xfrm>
      </p:grpSpPr>
      <p:grpSp>
        <p:nvGrpSpPr>
          <p:cNvPr id="510" name="Google Shape;510;p30"/>
          <p:cNvGrpSpPr/>
          <p:nvPr/>
        </p:nvGrpSpPr>
        <p:grpSpPr>
          <a:xfrm>
            <a:off x="1043835" y="2099182"/>
            <a:ext cx="10104329" cy="2659634"/>
            <a:chOff x="0" y="9010"/>
            <a:chExt cx="10104329" cy="2659634"/>
          </a:xfrm>
        </p:grpSpPr>
        <p:sp>
          <p:nvSpPr>
            <p:cNvPr id="511" name="Google Shape;511;p30"/>
            <p:cNvSpPr/>
            <p:nvPr/>
          </p:nvSpPr>
          <p:spPr>
            <a:xfrm>
              <a:off x="0" y="9010"/>
              <a:ext cx="10104329" cy="1010880"/>
            </a:xfrm>
            <a:prstGeom prst="roundRect">
              <a:avLst>
                <a:gd fmla="val 16667" name="adj"/>
              </a:avLst>
            </a:prstGeom>
            <a:solidFill>
              <a:srgbClr val="1493B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30"/>
            <p:cNvSpPr txBox="1"/>
            <p:nvPr/>
          </p:nvSpPr>
          <p:spPr>
            <a:xfrm>
              <a:off x="49347" y="58357"/>
              <a:ext cx="10005635" cy="912186"/>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Familiarize yourself with the IEP team and each of their roles</a:t>
              </a:r>
              <a:endParaRPr b="0" i="0" sz="1400" u="none" cap="none" strike="noStrike">
                <a:solidFill>
                  <a:srgbClr val="000000"/>
                </a:solidFill>
                <a:latin typeface="Arial"/>
                <a:ea typeface="Arial"/>
                <a:cs typeface="Arial"/>
                <a:sym typeface="Arial"/>
              </a:endParaRPr>
            </a:p>
          </p:txBody>
        </p:sp>
        <p:sp>
          <p:nvSpPr>
            <p:cNvPr id="513" name="Google Shape;513;p30"/>
            <p:cNvSpPr/>
            <p:nvPr/>
          </p:nvSpPr>
          <p:spPr>
            <a:xfrm>
              <a:off x="0" y="1019890"/>
              <a:ext cx="10104329" cy="164875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30"/>
            <p:cNvSpPr txBox="1"/>
            <p:nvPr/>
          </p:nvSpPr>
          <p:spPr>
            <a:xfrm>
              <a:off x="0" y="1019890"/>
              <a:ext cx="10104329" cy="1648754"/>
            </a:xfrm>
            <a:prstGeom prst="rect">
              <a:avLst/>
            </a:prstGeom>
            <a:noFill/>
            <a:ln>
              <a:noFill/>
            </a:ln>
          </p:spPr>
          <p:txBody>
            <a:bodyPr anchorCtr="0" anchor="t" bIns="30475" lIns="320800" spcFirstLastPara="1" rIns="170675" wrap="square" tIns="30475">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Administrator (who can authorize funding)</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Special Education Teacher</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Mainstream Education Teacher</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Therapists (OT, PT, Speech)</a:t>
              </a:r>
              <a:endParaRPr b="0" i="0" sz="2400" u="none" cap="none" strike="noStrike">
                <a:solidFill>
                  <a:schemeClr val="dk1"/>
                </a:solidFill>
                <a:latin typeface="Arial"/>
                <a:ea typeface="Arial"/>
                <a:cs typeface="Arial"/>
                <a:sym typeface="Arial"/>
              </a:endParaRPr>
            </a:p>
            <a:p>
              <a:pPr indent="-228600" lvl="1" marL="22860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Student and family</a:t>
              </a:r>
              <a:endParaRPr b="0" i="0" sz="2400" u="none" cap="none" strike="noStrike">
                <a:solidFill>
                  <a:schemeClr val="dk1"/>
                </a:solidFill>
                <a:latin typeface="Arial"/>
                <a:ea typeface="Arial"/>
                <a:cs typeface="Arial"/>
                <a:sym typeface="Arial"/>
              </a:endParaRPr>
            </a:p>
          </p:txBody>
        </p:sp>
      </p:grpSp>
      <p:sp>
        <p:nvSpPr>
          <p:cNvPr id="515" name="Google Shape;515;p30"/>
          <p:cNvSpPr/>
          <p:nvPr/>
        </p:nvSpPr>
        <p:spPr>
          <a:xfrm>
            <a:off x="594479" y="4634544"/>
            <a:ext cx="11094000" cy="9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 an</a:t>
            </a:r>
            <a:endParaRPr b="0" i="0" sz="2800" u="none" cap="none" strike="noStrike">
              <a:solidFill>
                <a:schemeClr val="lt1"/>
              </a:solidFill>
              <a:latin typeface="Arial"/>
              <a:ea typeface="Arial"/>
              <a:cs typeface="Arial"/>
              <a:sym typeface="Arial"/>
            </a:endParaRPr>
          </a:p>
        </p:txBody>
      </p:sp>
      <p:sp>
        <p:nvSpPr>
          <p:cNvPr id="516" name="Google Shape;516;p30"/>
          <p:cNvSpPr/>
          <p:nvPr/>
        </p:nvSpPr>
        <p:spPr>
          <a:xfrm>
            <a:off x="887655" y="5035397"/>
            <a:ext cx="1041668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As a parent you are a key member of the team and should feel comfortable to share with the school anything that could help to shape your child’s individualized education program.</a:t>
            </a:r>
            <a:endParaRPr b="0" i="0" sz="1400" u="none" cap="none" strike="noStrike">
              <a:solidFill>
                <a:srgbClr val="000000"/>
              </a:solidFill>
              <a:latin typeface="Arial"/>
              <a:ea typeface="Arial"/>
              <a:cs typeface="Arial"/>
              <a:sym typeface="Arial"/>
            </a:endParaRPr>
          </a:p>
        </p:txBody>
      </p:sp>
      <p:sp>
        <p:nvSpPr>
          <p:cNvPr id="517" name="Google Shape;517;p30"/>
          <p:cNvSpPr/>
          <p:nvPr/>
        </p:nvSpPr>
        <p:spPr>
          <a:xfrm>
            <a:off x="2424553" y="963590"/>
            <a:ext cx="734289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0454A0"/>
                </a:solidFill>
                <a:latin typeface="Arial"/>
                <a:ea typeface="Arial"/>
                <a:cs typeface="Arial"/>
                <a:sym typeface="Arial"/>
              </a:rPr>
              <a:t>Planning for the IEP meeting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2" name="Shape 522"/>
        <p:cNvGrpSpPr/>
        <p:nvPr/>
      </p:nvGrpSpPr>
      <p:grpSpPr>
        <a:xfrm>
          <a:off x="0" y="0"/>
          <a:ext cx="0" cy="0"/>
          <a:chOff x="0" y="0"/>
          <a:chExt cx="0" cy="0"/>
        </a:xfrm>
      </p:grpSpPr>
      <p:sp>
        <p:nvSpPr>
          <p:cNvPr id="523" name="Google Shape;523;g310ab22215b_0_347"/>
          <p:cNvSpPr/>
          <p:nvPr/>
        </p:nvSpPr>
        <p:spPr>
          <a:xfrm>
            <a:off x="594479" y="4558344"/>
            <a:ext cx="11094000" cy="9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grpSp>
        <p:nvGrpSpPr>
          <p:cNvPr id="524" name="Google Shape;524;g310ab22215b_0_347"/>
          <p:cNvGrpSpPr/>
          <p:nvPr/>
        </p:nvGrpSpPr>
        <p:grpSpPr>
          <a:xfrm>
            <a:off x="699613" y="1841169"/>
            <a:ext cx="10884000" cy="4378920"/>
            <a:chOff x="0" y="11172"/>
            <a:chExt cx="10884000" cy="4378920"/>
          </a:xfrm>
        </p:grpSpPr>
        <p:sp>
          <p:nvSpPr>
            <p:cNvPr id="525" name="Google Shape;525;g310ab22215b_0_347"/>
            <p:cNvSpPr/>
            <p:nvPr/>
          </p:nvSpPr>
          <p:spPr>
            <a:xfrm>
              <a:off x="0" y="11172"/>
              <a:ext cx="10884000" cy="1352400"/>
            </a:xfrm>
            <a:prstGeom prst="roundRect">
              <a:avLst>
                <a:gd fmla="val 16667"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g310ab22215b_0_347"/>
            <p:cNvSpPr txBox="1"/>
            <p:nvPr/>
          </p:nvSpPr>
          <p:spPr>
            <a:xfrm>
              <a:off x="66025" y="77197"/>
              <a:ext cx="10751700" cy="1220400"/>
            </a:xfrm>
            <a:prstGeom prst="rect">
              <a:avLst/>
            </a:prstGeom>
            <a:noFill/>
            <a:ln>
              <a:noFill/>
            </a:ln>
          </p:spPr>
          <p:txBody>
            <a:bodyPr anchorCtr="0" anchor="ctr" bIns="129525" lIns="129525" spcFirstLastPara="1" rIns="129525" wrap="square" tIns="129525">
              <a:noAutofit/>
            </a:bodyPr>
            <a:lstStyle/>
            <a:p>
              <a:pPr indent="0" lvl="0" marL="0" marR="0" rtl="0" algn="l">
                <a:lnSpc>
                  <a:spcPct val="90000"/>
                </a:lnSpc>
                <a:spcBef>
                  <a:spcPts val="0"/>
                </a:spcBef>
                <a:spcAft>
                  <a:spcPts val="0"/>
                </a:spcAft>
                <a:buClr>
                  <a:schemeClr val="lt1"/>
                </a:buClr>
                <a:buSzPts val="3400"/>
                <a:buFont typeface="Arial"/>
                <a:buNone/>
              </a:pPr>
              <a:r>
                <a:rPr b="0" i="0" lang="en-US" sz="3400" u="none" cap="none" strike="noStrike">
                  <a:solidFill>
                    <a:schemeClr val="lt1"/>
                  </a:solidFill>
                  <a:latin typeface="Arial"/>
                  <a:ea typeface="Arial"/>
                  <a:cs typeface="Arial"/>
                  <a:sym typeface="Arial"/>
                </a:rPr>
                <a:t>Determine your list of prioritized concerns to discuss at the meeting</a:t>
              </a:r>
              <a:endParaRPr b="0" i="0" sz="1400" u="none" cap="none" strike="noStrike">
                <a:solidFill>
                  <a:srgbClr val="000000"/>
                </a:solidFill>
                <a:latin typeface="Arial"/>
                <a:ea typeface="Arial"/>
                <a:cs typeface="Arial"/>
                <a:sym typeface="Arial"/>
              </a:endParaRPr>
            </a:p>
          </p:txBody>
        </p:sp>
        <p:sp>
          <p:nvSpPr>
            <p:cNvPr id="527" name="Google Shape;527;g310ab22215b_0_347"/>
            <p:cNvSpPr/>
            <p:nvPr/>
          </p:nvSpPr>
          <p:spPr>
            <a:xfrm>
              <a:off x="0" y="1363692"/>
              <a:ext cx="10884000" cy="302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g310ab22215b_0_347"/>
            <p:cNvSpPr txBox="1"/>
            <p:nvPr/>
          </p:nvSpPr>
          <p:spPr>
            <a:xfrm>
              <a:off x="0" y="1363692"/>
              <a:ext cx="10884000" cy="3026400"/>
            </a:xfrm>
            <a:prstGeom prst="rect">
              <a:avLst/>
            </a:prstGeom>
            <a:noFill/>
            <a:ln>
              <a:noFill/>
            </a:ln>
          </p:spPr>
          <p:txBody>
            <a:bodyPr anchorCtr="0" anchor="t" bIns="43175" lIns="345550" spcFirstLastPara="1" rIns="241800" wrap="square" tIns="43175">
              <a:noAutofit/>
            </a:bodyPr>
            <a:lstStyle/>
            <a:p>
              <a:pPr indent="-228600" lvl="1" marL="228600" marR="0" rtl="0" algn="l">
                <a:lnSpc>
                  <a:spcPct val="90000"/>
                </a:lnSpc>
                <a:spcBef>
                  <a:spcPts val="0"/>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Plan to discuss your top 3 concerns and follow up at a later date with any additional points</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540"/>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Think about possible solution paths/outcomes to discuss with the school</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540"/>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Bring data to assist in requests you are making</a:t>
              </a:r>
              <a:endParaRPr b="0" i="0" sz="1400" u="none" cap="none" strike="noStrike">
                <a:solidFill>
                  <a:srgbClr val="000000"/>
                </a:solidFill>
                <a:latin typeface="Arial"/>
                <a:ea typeface="Arial"/>
                <a:cs typeface="Arial"/>
                <a:sym typeface="Arial"/>
              </a:endParaRPr>
            </a:p>
            <a:p>
              <a:pPr indent="-228600" lvl="2" marL="457200" marR="0" rtl="0" algn="l">
                <a:lnSpc>
                  <a:spcPct val="90000"/>
                </a:lnSpc>
                <a:spcBef>
                  <a:spcPts val="540"/>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outside therapist, counselor, and provider evaluations &amp; progress reports</a:t>
              </a:r>
              <a:endParaRPr b="0" i="0" sz="1400" u="none" cap="none" strike="noStrike">
                <a:solidFill>
                  <a:srgbClr val="000000"/>
                </a:solidFill>
                <a:latin typeface="Arial"/>
                <a:ea typeface="Arial"/>
                <a:cs typeface="Arial"/>
                <a:sym typeface="Arial"/>
              </a:endParaRPr>
            </a:p>
          </p:txBody>
        </p:sp>
      </p:grpSp>
      <p:sp>
        <p:nvSpPr>
          <p:cNvPr id="529" name="Google Shape;529;g310ab22215b_0_347"/>
          <p:cNvSpPr/>
          <p:nvPr/>
        </p:nvSpPr>
        <p:spPr>
          <a:xfrm>
            <a:off x="2447925" y="812353"/>
            <a:ext cx="7581000" cy="708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0454A0"/>
                </a:solidFill>
                <a:latin typeface="Arial"/>
                <a:ea typeface="Arial"/>
                <a:cs typeface="Arial"/>
                <a:sym typeface="Arial"/>
              </a:rPr>
              <a:t>Planning for the IEP meeting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pic>
        <p:nvPicPr>
          <p:cNvPr descr="Stack of coloured pencils with copy space" id="156" name="Google Shape;156;p3"/>
          <p:cNvPicPr preferRelativeResize="0"/>
          <p:nvPr/>
        </p:nvPicPr>
        <p:blipFill rotWithShape="1">
          <a:blip r:embed="rId3">
            <a:alphaModFix/>
          </a:blip>
          <a:srcRect b="0" l="0" r="9091" t="23391"/>
          <a:stretch/>
        </p:blipFill>
        <p:spPr>
          <a:xfrm flipH="1">
            <a:off x="20" y="10"/>
            <a:ext cx="12191980" cy="6857990"/>
          </a:xfrm>
          <a:prstGeom prst="rect">
            <a:avLst/>
          </a:prstGeom>
          <a:noFill/>
          <a:ln>
            <a:noFill/>
          </a:ln>
        </p:spPr>
      </p:pic>
      <p:sp>
        <p:nvSpPr>
          <p:cNvPr id="157" name="Google Shape;157;p3"/>
          <p:cNvSpPr/>
          <p:nvPr/>
        </p:nvSpPr>
        <p:spPr>
          <a:xfrm>
            <a:off x="336875" y="523075"/>
            <a:ext cx="10563600" cy="5694900"/>
          </a:xfrm>
          <a:prstGeom prst="rect">
            <a:avLst/>
          </a:prstGeom>
          <a:solidFill>
            <a:schemeClr val="lt1">
              <a:alpha val="88627"/>
            </a:schemeClr>
          </a:solidFill>
          <a:ln cap="sq" cmpd="thinThick"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8" name="Google Shape;158;p3"/>
          <p:cNvSpPr txBox="1"/>
          <p:nvPr/>
        </p:nvSpPr>
        <p:spPr>
          <a:xfrm>
            <a:off x="981039" y="670725"/>
            <a:ext cx="6619800" cy="13449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5400"/>
              <a:buFont typeface="Arial"/>
              <a:buNone/>
            </a:pPr>
            <a:r>
              <a:rPr b="0" i="0" lang="en-US" sz="5400" u="none" cap="none" strike="noStrike">
                <a:solidFill>
                  <a:srgbClr val="0454A0"/>
                </a:solidFill>
                <a:latin typeface="Arial"/>
                <a:ea typeface="Arial"/>
                <a:cs typeface="Arial"/>
                <a:sym typeface="Arial"/>
              </a:rPr>
              <a:t>Today’s Topics</a:t>
            </a:r>
            <a:endParaRPr b="0" i="0" sz="1400" u="none" cap="none" strike="noStrike">
              <a:solidFill>
                <a:srgbClr val="000000"/>
              </a:solidFill>
              <a:latin typeface="Arial"/>
              <a:ea typeface="Arial"/>
              <a:cs typeface="Arial"/>
              <a:sym typeface="Arial"/>
            </a:endParaRPr>
          </a:p>
        </p:txBody>
      </p:sp>
      <p:sp>
        <p:nvSpPr>
          <p:cNvPr id="159" name="Google Shape;159;p3"/>
          <p:cNvSpPr/>
          <p:nvPr/>
        </p:nvSpPr>
        <p:spPr>
          <a:xfrm>
            <a:off x="-906891" y="3059066"/>
            <a:ext cx="86151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Arial"/>
              <a:ea typeface="Arial"/>
              <a:cs typeface="Arial"/>
              <a:sym typeface="Arial"/>
            </a:endParaRPr>
          </a:p>
        </p:txBody>
      </p:sp>
      <p:sp>
        <p:nvSpPr>
          <p:cNvPr id="160" name="Google Shape;160;p3"/>
          <p:cNvSpPr/>
          <p:nvPr/>
        </p:nvSpPr>
        <p:spPr>
          <a:xfrm>
            <a:off x="2590798" y="783725"/>
            <a:ext cx="3078519"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lt1"/>
              </a:solidFill>
              <a:latin typeface="Arial"/>
              <a:ea typeface="Arial"/>
              <a:cs typeface="Arial"/>
              <a:sym typeface="Arial"/>
            </a:endParaRPr>
          </a:p>
        </p:txBody>
      </p:sp>
      <p:grpSp>
        <p:nvGrpSpPr>
          <p:cNvPr id="161" name="Google Shape;161;p3"/>
          <p:cNvGrpSpPr/>
          <p:nvPr/>
        </p:nvGrpSpPr>
        <p:grpSpPr>
          <a:xfrm>
            <a:off x="594096" y="2131775"/>
            <a:ext cx="9676840" cy="3753000"/>
            <a:chOff x="0" y="10005"/>
            <a:chExt cx="6619811" cy="3753000"/>
          </a:xfrm>
        </p:grpSpPr>
        <p:sp>
          <p:nvSpPr>
            <p:cNvPr id="162" name="Google Shape;162;p3"/>
            <p:cNvSpPr/>
            <p:nvPr/>
          </p:nvSpPr>
          <p:spPr>
            <a:xfrm>
              <a:off x="0" y="10005"/>
              <a:ext cx="6619811" cy="119340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
            <p:cNvSpPr txBox="1"/>
            <p:nvPr/>
          </p:nvSpPr>
          <p:spPr>
            <a:xfrm>
              <a:off x="58257" y="68262"/>
              <a:ext cx="6503297" cy="1076886"/>
            </a:xfrm>
            <a:prstGeom prst="rect">
              <a:avLst/>
            </a:prstGeom>
            <a:noFill/>
            <a:ln>
              <a:noFill/>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chemeClr val="lt1"/>
                </a:buClr>
                <a:buSzPts val="3000"/>
                <a:buFont typeface="Arial"/>
                <a:buNone/>
              </a:pPr>
              <a:r>
                <a:rPr b="0" i="0" lang="en-US" sz="3000" u="none" cap="none" strike="noStrike">
                  <a:solidFill>
                    <a:schemeClr val="lt1"/>
                  </a:solidFill>
                  <a:latin typeface="Arial"/>
                  <a:ea typeface="Arial"/>
                  <a:cs typeface="Arial"/>
                  <a:sym typeface="Arial"/>
                </a:rPr>
                <a:t>Introduction to Special Education Regulations</a:t>
              </a:r>
              <a:endParaRPr b="0" i="0" sz="1400" u="none" cap="none" strike="noStrike">
                <a:solidFill>
                  <a:srgbClr val="000000"/>
                </a:solidFill>
                <a:latin typeface="Arial"/>
                <a:ea typeface="Arial"/>
                <a:cs typeface="Arial"/>
                <a:sym typeface="Arial"/>
              </a:endParaRPr>
            </a:p>
          </p:txBody>
        </p:sp>
        <p:sp>
          <p:nvSpPr>
            <p:cNvPr id="164" name="Google Shape;164;p3"/>
            <p:cNvSpPr/>
            <p:nvPr/>
          </p:nvSpPr>
          <p:spPr>
            <a:xfrm>
              <a:off x="0" y="1289805"/>
              <a:ext cx="6619811" cy="1193400"/>
            </a:xfrm>
            <a:prstGeom prst="roundRect">
              <a:avLst>
                <a:gd fmla="val 16667" name="adj"/>
              </a:avLst>
            </a:prstGeom>
            <a:solidFill>
              <a:srgbClr val="4CC3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
            <p:cNvSpPr txBox="1"/>
            <p:nvPr/>
          </p:nvSpPr>
          <p:spPr>
            <a:xfrm>
              <a:off x="58257" y="1348062"/>
              <a:ext cx="6503297" cy="1076886"/>
            </a:xfrm>
            <a:prstGeom prst="rect">
              <a:avLst/>
            </a:prstGeom>
            <a:noFill/>
            <a:ln>
              <a:noFill/>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chemeClr val="lt1"/>
                </a:buClr>
                <a:buSzPts val="3000"/>
                <a:buFont typeface="Arial"/>
                <a:buNone/>
              </a:pPr>
              <a:r>
                <a:rPr b="0" i="0" lang="en-US" sz="3000" u="none" cap="none" strike="noStrike">
                  <a:solidFill>
                    <a:schemeClr val="lt1"/>
                  </a:solidFill>
                  <a:latin typeface="Arial"/>
                  <a:ea typeface="Arial"/>
                  <a:cs typeface="Arial"/>
                  <a:sym typeface="Arial"/>
                </a:rPr>
                <a:t>The Purpose &amp; Structure of the IEP/504</a:t>
              </a:r>
              <a:endParaRPr b="0" i="0" sz="1400" u="none" cap="none" strike="noStrike">
                <a:solidFill>
                  <a:srgbClr val="000000"/>
                </a:solidFill>
                <a:latin typeface="Arial"/>
                <a:ea typeface="Arial"/>
                <a:cs typeface="Arial"/>
                <a:sym typeface="Arial"/>
              </a:endParaRPr>
            </a:p>
          </p:txBody>
        </p:sp>
        <p:sp>
          <p:nvSpPr>
            <p:cNvPr id="166" name="Google Shape;166;p3"/>
            <p:cNvSpPr/>
            <p:nvPr/>
          </p:nvSpPr>
          <p:spPr>
            <a:xfrm>
              <a:off x="0" y="2569605"/>
              <a:ext cx="6619811" cy="1193400"/>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
            <p:cNvSpPr txBox="1"/>
            <p:nvPr/>
          </p:nvSpPr>
          <p:spPr>
            <a:xfrm>
              <a:off x="58257" y="2627862"/>
              <a:ext cx="6503297" cy="1076886"/>
            </a:xfrm>
            <a:prstGeom prst="rect">
              <a:avLst/>
            </a:prstGeom>
            <a:noFill/>
            <a:ln>
              <a:noFill/>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chemeClr val="lt1"/>
                </a:buClr>
                <a:buSzPts val="3000"/>
                <a:buFont typeface="Arial"/>
                <a:buNone/>
              </a:pPr>
              <a:r>
                <a:rPr b="0" i="0" lang="en-US" sz="3000" u="none" cap="none" strike="noStrike">
                  <a:solidFill>
                    <a:schemeClr val="lt1"/>
                  </a:solidFill>
                  <a:latin typeface="Arial"/>
                  <a:ea typeface="Arial"/>
                  <a:cs typeface="Arial"/>
                  <a:sym typeface="Arial"/>
                </a:rPr>
                <a:t>Procedural Safeguards &amp; Due Process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75294"/>
          </a:schemeClr>
        </a:solidFill>
      </p:bgPr>
    </p:bg>
    <p:spTree>
      <p:nvGrpSpPr>
        <p:cNvPr id="534" name="Shape 534"/>
        <p:cNvGrpSpPr/>
        <p:nvPr/>
      </p:nvGrpSpPr>
      <p:grpSpPr>
        <a:xfrm>
          <a:off x="0" y="0"/>
          <a:ext cx="0" cy="0"/>
          <a:chOff x="0" y="0"/>
          <a:chExt cx="0" cy="0"/>
        </a:xfrm>
      </p:grpSpPr>
      <p:sp>
        <p:nvSpPr>
          <p:cNvPr id="535" name="Google Shape;535;p32"/>
          <p:cNvSpPr/>
          <p:nvPr/>
        </p:nvSpPr>
        <p:spPr>
          <a:xfrm>
            <a:off x="1638059" y="2375941"/>
            <a:ext cx="861521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Arial"/>
              <a:ea typeface="Arial"/>
              <a:cs typeface="Arial"/>
              <a:sym typeface="Arial"/>
            </a:endParaRPr>
          </a:p>
        </p:txBody>
      </p:sp>
      <p:sp>
        <p:nvSpPr>
          <p:cNvPr id="536" name="Google Shape;536;p32"/>
          <p:cNvSpPr/>
          <p:nvPr/>
        </p:nvSpPr>
        <p:spPr>
          <a:xfrm>
            <a:off x="1146205" y="1683443"/>
            <a:ext cx="1044014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The school must send Prior Written Notice within a reasonable time before the school plans to take (or refuses to take) actions related to the identification, evaluation, or educational placement of your child.</a:t>
            </a:r>
            <a:endParaRPr b="0" i="0" sz="1400" u="none" cap="none" strike="noStrike">
              <a:solidFill>
                <a:srgbClr val="000000"/>
              </a:solidFill>
              <a:latin typeface="Arial"/>
              <a:ea typeface="Arial"/>
              <a:cs typeface="Arial"/>
              <a:sym typeface="Arial"/>
            </a:endParaRPr>
          </a:p>
        </p:txBody>
      </p:sp>
      <p:grpSp>
        <p:nvGrpSpPr>
          <p:cNvPr id="537" name="Google Shape;537;p32"/>
          <p:cNvGrpSpPr/>
          <p:nvPr/>
        </p:nvGrpSpPr>
        <p:grpSpPr>
          <a:xfrm>
            <a:off x="1146205" y="3657497"/>
            <a:ext cx="10440139" cy="2059200"/>
            <a:chOff x="0" y="93784"/>
            <a:chExt cx="10440139" cy="2059200"/>
          </a:xfrm>
        </p:grpSpPr>
        <p:sp>
          <p:nvSpPr>
            <p:cNvPr id="538" name="Google Shape;538;p32"/>
            <p:cNvSpPr/>
            <p:nvPr/>
          </p:nvSpPr>
          <p:spPr>
            <a:xfrm>
              <a:off x="0" y="93784"/>
              <a:ext cx="10440139" cy="76752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32"/>
            <p:cNvSpPr txBox="1"/>
            <p:nvPr/>
          </p:nvSpPr>
          <p:spPr>
            <a:xfrm>
              <a:off x="37467" y="131251"/>
              <a:ext cx="10365205" cy="692586"/>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Arial"/>
                <a:buNone/>
              </a:pPr>
              <a:r>
                <a:rPr b="0" i="0" lang="en-US" sz="3200" u="none" cap="none" strike="noStrike">
                  <a:solidFill>
                    <a:schemeClr val="lt1"/>
                  </a:solidFill>
                  <a:latin typeface="Arial"/>
                  <a:ea typeface="Arial"/>
                  <a:cs typeface="Arial"/>
                  <a:sym typeface="Arial"/>
                </a:rPr>
                <a:t>Examples:</a:t>
              </a:r>
              <a:endParaRPr b="0" i="0" sz="1400" u="none" cap="none" strike="noStrike">
                <a:solidFill>
                  <a:srgbClr val="000000"/>
                </a:solidFill>
                <a:latin typeface="Arial"/>
                <a:ea typeface="Arial"/>
                <a:cs typeface="Arial"/>
                <a:sym typeface="Arial"/>
              </a:endParaRPr>
            </a:p>
          </p:txBody>
        </p:sp>
        <p:sp>
          <p:nvSpPr>
            <p:cNvPr id="540" name="Google Shape;540;p32"/>
            <p:cNvSpPr/>
            <p:nvPr/>
          </p:nvSpPr>
          <p:spPr>
            <a:xfrm>
              <a:off x="0" y="861304"/>
              <a:ext cx="10440139" cy="12916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32"/>
            <p:cNvSpPr txBox="1"/>
            <p:nvPr/>
          </p:nvSpPr>
          <p:spPr>
            <a:xfrm>
              <a:off x="0" y="861304"/>
              <a:ext cx="10440139" cy="1291680"/>
            </a:xfrm>
            <a:prstGeom prst="rect">
              <a:avLst/>
            </a:prstGeom>
            <a:noFill/>
            <a:ln>
              <a:noFill/>
            </a:ln>
          </p:spPr>
          <p:txBody>
            <a:bodyPr anchorCtr="0" anchor="t" bIns="40625" lIns="331450" spcFirstLastPara="1" rIns="227575" wrap="square" tIns="40625">
              <a:noAutofit/>
            </a:bodyPr>
            <a:lstStyle/>
            <a:p>
              <a:pPr indent="-228600" lvl="1" marL="228600" marR="0" rtl="0" algn="l">
                <a:lnSpc>
                  <a:spcPct val="90000"/>
                </a:lnSpc>
                <a:spcBef>
                  <a:spcPts val="0"/>
                </a:spcBef>
                <a:spcAft>
                  <a:spcPts val="0"/>
                </a:spcAft>
                <a:buClr>
                  <a:schemeClr val="dk1"/>
                </a:buClr>
                <a:buSzPts val="2500"/>
                <a:buFont typeface="Arial"/>
                <a:buChar char="•"/>
              </a:pPr>
              <a:r>
                <a:rPr b="0" i="0" lang="en-US" sz="2500" u="none" cap="none" strike="noStrike">
                  <a:solidFill>
                    <a:schemeClr val="dk1"/>
                  </a:solidFill>
                  <a:latin typeface="Arial"/>
                  <a:ea typeface="Arial"/>
                  <a:cs typeface="Arial"/>
                  <a:sym typeface="Arial"/>
                </a:rPr>
                <a:t>Before an initial evaluation</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500"/>
                </a:spcBef>
                <a:spcAft>
                  <a:spcPts val="0"/>
                </a:spcAft>
                <a:buClr>
                  <a:schemeClr val="dk1"/>
                </a:buClr>
                <a:buSzPts val="2500"/>
                <a:buFont typeface="Arial"/>
                <a:buChar char="•"/>
              </a:pPr>
              <a:r>
                <a:rPr b="0" i="0" lang="en-US" sz="2500" u="none" cap="none" strike="noStrike">
                  <a:solidFill>
                    <a:schemeClr val="dk1"/>
                  </a:solidFill>
                  <a:latin typeface="Arial"/>
                  <a:ea typeface="Arial"/>
                  <a:cs typeface="Arial"/>
                  <a:sym typeface="Arial"/>
                </a:rPr>
                <a:t>Before changing your child’s educational placement or special ed services </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500"/>
                </a:spcBef>
                <a:spcAft>
                  <a:spcPts val="0"/>
                </a:spcAft>
                <a:buClr>
                  <a:schemeClr val="dk1"/>
                </a:buClr>
                <a:buSzPts val="2500"/>
                <a:buFont typeface="Arial"/>
                <a:buChar char="•"/>
              </a:pPr>
              <a:r>
                <a:rPr b="0" i="0" lang="en-US" sz="2500" u="none" cap="none" strike="noStrike">
                  <a:solidFill>
                    <a:schemeClr val="dk1"/>
                  </a:solidFill>
                  <a:latin typeface="Arial"/>
                  <a:ea typeface="Arial"/>
                  <a:cs typeface="Arial"/>
                  <a:sym typeface="Arial"/>
                </a:rPr>
                <a:t>When a school refuses a parent’s request for evaluation</a:t>
              </a:r>
              <a:endParaRPr b="0" i="0" sz="1400" u="none" cap="none" strike="noStrike">
                <a:solidFill>
                  <a:srgbClr val="000000"/>
                </a:solidFill>
                <a:latin typeface="Arial"/>
                <a:ea typeface="Arial"/>
                <a:cs typeface="Arial"/>
                <a:sym typeface="Arial"/>
              </a:endParaRPr>
            </a:p>
          </p:txBody>
        </p:sp>
      </p:grpSp>
      <p:sp>
        <p:nvSpPr>
          <p:cNvPr id="542" name="Google Shape;542;p32"/>
          <p:cNvSpPr/>
          <p:nvPr/>
        </p:nvSpPr>
        <p:spPr>
          <a:xfrm>
            <a:off x="3281100" y="861649"/>
            <a:ext cx="532913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454A0"/>
                </a:solidFill>
                <a:latin typeface="Arial"/>
                <a:ea typeface="Arial"/>
                <a:cs typeface="Arial"/>
                <a:sym typeface="Arial"/>
              </a:rPr>
              <a:t>After the IEP Meeting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75294"/>
          </a:schemeClr>
        </a:solidFill>
      </p:bgPr>
    </p:bg>
    <p:spTree>
      <p:nvGrpSpPr>
        <p:cNvPr id="547" name="Shape 547"/>
        <p:cNvGrpSpPr/>
        <p:nvPr/>
      </p:nvGrpSpPr>
      <p:grpSpPr>
        <a:xfrm>
          <a:off x="0" y="0"/>
          <a:ext cx="0" cy="0"/>
          <a:chOff x="0" y="0"/>
          <a:chExt cx="0" cy="0"/>
        </a:xfrm>
      </p:grpSpPr>
      <p:sp>
        <p:nvSpPr>
          <p:cNvPr id="548" name="Google Shape;548;p33"/>
          <p:cNvSpPr/>
          <p:nvPr/>
        </p:nvSpPr>
        <p:spPr>
          <a:xfrm>
            <a:off x="1638059" y="2375941"/>
            <a:ext cx="861521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Arial"/>
              <a:ea typeface="Arial"/>
              <a:cs typeface="Arial"/>
              <a:sym typeface="Arial"/>
            </a:endParaRPr>
          </a:p>
        </p:txBody>
      </p:sp>
      <p:sp>
        <p:nvSpPr>
          <p:cNvPr id="549" name="Google Shape;549;p33"/>
          <p:cNvSpPr/>
          <p:nvPr/>
        </p:nvSpPr>
        <p:spPr>
          <a:xfrm>
            <a:off x="1300394" y="3940106"/>
            <a:ext cx="10146539"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Arial"/>
                <a:ea typeface="Arial"/>
                <a:cs typeface="Arial"/>
                <a:sym typeface="Arial"/>
              </a:rPr>
              <a:t>IEP changes will be implemented within </a:t>
            </a:r>
            <a:r>
              <a:rPr b="1" i="0" lang="en-US" sz="4000" u="none" cap="none" strike="noStrike">
                <a:solidFill>
                  <a:schemeClr val="dk1"/>
                </a:solidFill>
                <a:latin typeface="Arial"/>
                <a:ea typeface="Arial"/>
                <a:cs typeface="Arial"/>
                <a:sym typeface="Arial"/>
              </a:rPr>
              <a:t>30 </a:t>
            </a:r>
            <a:r>
              <a:rPr b="0" i="0" lang="en-US" sz="4000" u="none" cap="none" strike="noStrike">
                <a:solidFill>
                  <a:schemeClr val="dk1"/>
                </a:solidFill>
                <a:latin typeface="Arial"/>
                <a:ea typeface="Arial"/>
                <a:cs typeface="Arial"/>
                <a:sym typeface="Arial"/>
              </a:rPr>
              <a:t>calendar days of IEP meeting</a:t>
            </a:r>
            <a:endParaRPr b="0" i="0" sz="1400" u="none" cap="none" strike="noStrike">
              <a:solidFill>
                <a:srgbClr val="000000"/>
              </a:solidFill>
              <a:latin typeface="Arial"/>
              <a:ea typeface="Arial"/>
              <a:cs typeface="Arial"/>
              <a:sym typeface="Arial"/>
            </a:endParaRPr>
          </a:p>
        </p:txBody>
      </p:sp>
      <p:sp>
        <p:nvSpPr>
          <p:cNvPr id="550" name="Google Shape;550;p33"/>
          <p:cNvSpPr/>
          <p:nvPr/>
        </p:nvSpPr>
        <p:spPr>
          <a:xfrm>
            <a:off x="1300394" y="2105008"/>
            <a:ext cx="10146539"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Arial"/>
                <a:ea typeface="Arial"/>
                <a:cs typeface="Arial"/>
                <a:sym typeface="Arial"/>
              </a:rPr>
              <a:t>Parents should receive updated copy of the IEP within </a:t>
            </a:r>
            <a:r>
              <a:rPr b="1" i="0" lang="en-US" sz="4000" u="none" cap="none" strike="noStrike">
                <a:solidFill>
                  <a:schemeClr val="dk1"/>
                </a:solidFill>
                <a:latin typeface="Arial"/>
                <a:ea typeface="Arial"/>
                <a:cs typeface="Arial"/>
                <a:sym typeface="Arial"/>
              </a:rPr>
              <a:t>21</a:t>
            </a:r>
            <a:r>
              <a:rPr b="0" i="0" lang="en-US" sz="4000" u="none" cap="none" strike="noStrike">
                <a:solidFill>
                  <a:schemeClr val="dk1"/>
                </a:solidFill>
                <a:latin typeface="Arial"/>
                <a:ea typeface="Arial"/>
                <a:cs typeface="Arial"/>
                <a:sym typeface="Arial"/>
              </a:rPr>
              <a:t> school days</a:t>
            </a:r>
            <a:endParaRPr b="0" i="0" sz="1400" u="none" cap="none" strike="noStrike">
              <a:solidFill>
                <a:srgbClr val="000000"/>
              </a:solidFill>
              <a:latin typeface="Arial"/>
              <a:ea typeface="Arial"/>
              <a:cs typeface="Arial"/>
              <a:sym typeface="Arial"/>
            </a:endParaRPr>
          </a:p>
        </p:txBody>
      </p:sp>
      <p:sp>
        <p:nvSpPr>
          <p:cNvPr id="551" name="Google Shape;551;p33"/>
          <p:cNvSpPr/>
          <p:nvPr/>
        </p:nvSpPr>
        <p:spPr>
          <a:xfrm>
            <a:off x="3352818" y="879682"/>
            <a:ext cx="518569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454A0"/>
                </a:solidFill>
                <a:latin typeface="Arial"/>
                <a:ea typeface="Arial"/>
                <a:cs typeface="Arial"/>
                <a:sym typeface="Arial"/>
              </a:rPr>
              <a:t>After the IEP Meeting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6" name="Shape 556"/>
        <p:cNvGrpSpPr/>
        <p:nvPr/>
      </p:nvGrpSpPr>
      <p:grpSpPr>
        <a:xfrm>
          <a:off x="0" y="0"/>
          <a:ext cx="0" cy="0"/>
          <a:chOff x="0" y="0"/>
          <a:chExt cx="0" cy="0"/>
        </a:xfrm>
      </p:grpSpPr>
      <p:sp>
        <p:nvSpPr>
          <p:cNvPr id="557" name="Google Shape;557;p34"/>
          <p:cNvSpPr/>
          <p:nvPr/>
        </p:nvSpPr>
        <p:spPr>
          <a:xfrm>
            <a:off x="4300177" y="754332"/>
            <a:ext cx="3591643"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454A0"/>
                </a:solidFill>
                <a:latin typeface="Arial"/>
                <a:ea typeface="Arial"/>
                <a:cs typeface="Arial"/>
                <a:sym typeface="Arial"/>
              </a:rPr>
              <a:t>504 Plans</a:t>
            </a:r>
            <a:endParaRPr b="0" i="0" sz="1400" u="none" cap="none" strike="noStrike">
              <a:solidFill>
                <a:srgbClr val="000000"/>
              </a:solidFill>
              <a:latin typeface="Arial"/>
              <a:ea typeface="Arial"/>
              <a:cs typeface="Arial"/>
              <a:sym typeface="Arial"/>
            </a:endParaRPr>
          </a:p>
        </p:txBody>
      </p:sp>
      <p:sp>
        <p:nvSpPr>
          <p:cNvPr id="558" name="Google Shape;558;p34"/>
          <p:cNvSpPr/>
          <p:nvPr/>
        </p:nvSpPr>
        <p:spPr>
          <a:xfrm>
            <a:off x="594479" y="4558344"/>
            <a:ext cx="1109413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559" name="Google Shape;559;p34"/>
          <p:cNvSpPr/>
          <p:nvPr/>
        </p:nvSpPr>
        <p:spPr>
          <a:xfrm>
            <a:off x="1023384" y="2601562"/>
            <a:ext cx="10416688"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chemeClr val="lt1"/>
              </a:solidFill>
              <a:latin typeface="Arial"/>
              <a:ea typeface="Arial"/>
              <a:cs typeface="Arial"/>
              <a:sym typeface="Arial"/>
            </a:endParaRPr>
          </a:p>
        </p:txBody>
      </p:sp>
      <p:sp>
        <p:nvSpPr>
          <p:cNvPr id="560" name="Google Shape;560;p34"/>
          <p:cNvSpPr txBox="1"/>
          <p:nvPr/>
        </p:nvSpPr>
        <p:spPr>
          <a:xfrm>
            <a:off x="826500" y="2351522"/>
            <a:ext cx="10525200" cy="28629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Intended to help a student access general curriculum by building in supports and accommodations</a:t>
            </a:r>
            <a:endParaRPr b="0" i="0" sz="36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p:txBody>
      </p:sp>
      <p:sp>
        <p:nvSpPr>
          <p:cNvPr id="561" name="Google Shape;561;p34"/>
          <p:cNvSpPr txBox="1"/>
          <p:nvPr/>
        </p:nvSpPr>
        <p:spPr>
          <a:xfrm>
            <a:off x="776782" y="4133935"/>
            <a:ext cx="10638300" cy="12006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504 Plans are NOT a part of Special Education Services, they are part of the Rehabilitation Act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pic>
        <p:nvPicPr>
          <p:cNvPr descr="Diagram&#10;&#10;Description automatically generated" id="567" name="Google Shape;567;p35"/>
          <p:cNvPicPr preferRelativeResize="0"/>
          <p:nvPr>
            <p:ph idx="1" type="body"/>
          </p:nvPr>
        </p:nvPicPr>
        <p:blipFill rotWithShape="1">
          <a:blip r:embed="rId3">
            <a:alphaModFix/>
          </a:blip>
          <a:srcRect b="0" l="-869" r="1349" t="2316"/>
          <a:stretch/>
        </p:blipFill>
        <p:spPr>
          <a:xfrm>
            <a:off x="2777066" y="8100"/>
            <a:ext cx="6146700" cy="6841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2" name="Shape 572"/>
        <p:cNvGrpSpPr/>
        <p:nvPr/>
      </p:nvGrpSpPr>
      <p:grpSpPr>
        <a:xfrm>
          <a:off x="0" y="0"/>
          <a:ext cx="0" cy="0"/>
          <a:chOff x="0" y="0"/>
          <a:chExt cx="0" cy="0"/>
        </a:xfrm>
      </p:grpSpPr>
      <p:sp>
        <p:nvSpPr>
          <p:cNvPr id="573" name="Google Shape;573;p36"/>
          <p:cNvSpPr/>
          <p:nvPr/>
        </p:nvSpPr>
        <p:spPr>
          <a:xfrm>
            <a:off x="594479" y="4558344"/>
            <a:ext cx="1109413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574" name="Google Shape;574;p36"/>
          <p:cNvSpPr/>
          <p:nvPr/>
        </p:nvSpPr>
        <p:spPr>
          <a:xfrm>
            <a:off x="1023384" y="2601562"/>
            <a:ext cx="10416688"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chemeClr val="lt1"/>
              </a:solidFill>
              <a:latin typeface="Arial"/>
              <a:ea typeface="Arial"/>
              <a:cs typeface="Arial"/>
              <a:sym typeface="Arial"/>
            </a:endParaRPr>
          </a:p>
        </p:txBody>
      </p:sp>
      <p:sp>
        <p:nvSpPr>
          <p:cNvPr id="575" name="Google Shape;575;p36"/>
          <p:cNvSpPr txBox="1"/>
          <p:nvPr/>
        </p:nvSpPr>
        <p:spPr>
          <a:xfrm>
            <a:off x="1023383" y="1948737"/>
            <a:ext cx="5790019" cy="45242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Section 504 of the Rehabilitation Act allows for the provision of these plans based on civil rights law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1493BE"/>
                </a:solidFill>
                <a:latin typeface="Arial"/>
                <a:ea typeface="Arial"/>
                <a:cs typeface="Arial"/>
                <a:sym typeface="Arial"/>
              </a:rPr>
              <a:t>… a disability should not inhibit a person from receiving FAPE</a:t>
            </a:r>
            <a:endParaRPr b="0" i="0" sz="1400" u="none" cap="none" strike="noStrike">
              <a:solidFill>
                <a:srgbClr val="000000"/>
              </a:solidFill>
              <a:latin typeface="Arial"/>
              <a:ea typeface="Arial"/>
              <a:cs typeface="Arial"/>
              <a:sym typeface="Arial"/>
            </a:endParaRPr>
          </a:p>
        </p:txBody>
      </p:sp>
      <p:grpSp>
        <p:nvGrpSpPr>
          <p:cNvPr id="576" name="Google Shape;576;p36"/>
          <p:cNvGrpSpPr/>
          <p:nvPr/>
        </p:nvGrpSpPr>
        <p:grpSpPr>
          <a:xfrm>
            <a:off x="6858950" y="2635196"/>
            <a:ext cx="4784119" cy="2597400"/>
            <a:chOff x="0" y="92600"/>
            <a:chExt cx="4784119" cy="2597400"/>
          </a:xfrm>
        </p:grpSpPr>
        <p:sp>
          <p:nvSpPr>
            <p:cNvPr id="577" name="Google Shape;577;p36"/>
            <p:cNvSpPr/>
            <p:nvPr/>
          </p:nvSpPr>
          <p:spPr>
            <a:xfrm>
              <a:off x="0" y="92600"/>
              <a:ext cx="4784119" cy="259740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36"/>
            <p:cNvSpPr txBox="1"/>
            <p:nvPr/>
          </p:nvSpPr>
          <p:spPr>
            <a:xfrm>
              <a:off x="178344" y="218526"/>
              <a:ext cx="4478980" cy="2344679"/>
            </a:xfrm>
            <a:prstGeom prst="rect">
              <a:avLst/>
            </a:prstGeom>
            <a:noFill/>
            <a:ln>
              <a:noFill/>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chemeClr val="lt1"/>
                </a:buClr>
                <a:buSzPts val="3000"/>
                <a:buFont typeface="Arial"/>
                <a:buNone/>
              </a:pPr>
              <a:r>
                <a:rPr b="0" i="0" lang="en-US" sz="3000" u="none" cap="none" strike="noStrike">
                  <a:solidFill>
                    <a:schemeClr val="lt1"/>
                  </a:solidFill>
                  <a:latin typeface="Arial"/>
                  <a:ea typeface="Arial"/>
                  <a:cs typeface="Arial"/>
                  <a:sym typeface="Arial"/>
                </a:rPr>
                <a:t>504 Plans allow for changes to the environment that will remove barriers for a student to access their education.</a:t>
              </a:r>
              <a:endParaRPr b="0" i="0" sz="1400" u="none" cap="none" strike="noStrike">
                <a:solidFill>
                  <a:srgbClr val="000000"/>
                </a:solidFill>
                <a:latin typeface="Arial"/>
                <a:ea typeface="Arial"/>
                <a:cs typeface="Arial"/>
                <a:sym typeface="Arial"/>
              </a:endParaRPr>
            </a:p>
          </p:txBody>
        </p:sp>
      </p:grpSp>
      <p:sp>
        <p:nvSpPr>
          <p:cNvPr id="579" name="Google Shape;579;p36"/>
          <p:cNvSpPr/>
          <p:nvPr/>
        </p:nvSpPr>
        <p:spPr>
          <a:xfrm>
            <a:off x="4399773" y="588896"/>
            <a:ext cx="3663909"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454A0"/>
                </a:solidFill>
                <a:latin typeface="Arial"/>
                <a:ea typeface="Arial"/>
                <a:cs typeface="Arial"/>
                <a:sym typeface="Arial"/>
              </a:rPr>
              <a:t>504 Plans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4" name="Shape 584"/>
        <p:cNvGrpSpPr/>
        <p:nvPr/>
      </p:nvGrpSpPr>
      <p:grpSpPr>
        <a:xfrm>
          <a:off x="0" y="0"/>
          <a:ext cx="0" cy="0"/>
          <a:chOff x="0" y="0"/>
          <a:chExt cx="0" cy="0"/>
        </a:xfrm>
      </p:grpSpPr>
      <p:sp>
        <p:nvSpPr>
          <p:cNvPr id="585" name="Google Shape;585;p37"/>
          <p:cNvSpPr/>
          <p:nvPr/>
        </p:nvSpPr>
        <p:spPr>
          <a:xfrm>
            <a:off x="594479" y="4558344"/>
            <a:ext cx="1109413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586" name="Google Shape;586;p37"/>
          <p:cNvSpPr/>
          <p:nvPr/>
        </p:nvSpPr>
        <p:spPr>
          <a:xfrm>
            <a:off x="1023384" y="2601562"/>
            <a:ext cx="10416688"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chemeClr val="lt1"/>
              </a:solidFill>
              <a:latin typeface="Arial"/>
              <a:ea typeface="Arial"/>
              <a:cs typeface="Arial"/>
              <a:sym typeface="Arial"/>
            </a:endParaRPr>
          </a:p>
        </p:txBody>
      </p:sp>
      <p:grpSp>
        <p:nvGrpSpPr>
          <p:cNvPr id="587" name="Google Shape;587;p37"/>
          <p:cNvGrpSpPr/>
          <p:nvPr/>
        </p:nvGrpSpPr>
        <p:grpSpPr>
          <a:xfrm>
            <a:off x="6123072" y="727722"/>
            <a:ext cx="5422699" cy="5422699"/>
            <a:chOff x="1596487" y="0"/>
            <a:chExt cx="5422699" cy="5422699"/>
          </a:xfrm>
        </p:grpSpPr>
        <p:sp>
          <p:nvSpPr>
            <p:cNvPr id="588" name="Google Shape;588;p37"/>
            <p:cNvSpPr/>
            <p:nvPr/>
          </p:nvSpPr>
          <p:spPr>
            <a:xfrm>
              <a:off x="1596487" y="0"/>
              <a:ext cx="5422699" cy="5422699"/>
            </a:xfrm>
            <a:prstGeom prst="diamond">
              <a:avLst/>
            </a:prstGeom>
            <a:solidFill>
              <a:srgbClr val="CFD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37"/>
            <p:cNvSpPr/>
            <p:nvPr/>
          </p:nvSpPr>
          <p:spPr>
            <a:xfrm>
              <a:off x="2111643" y="515156"/>
              <a:ext cx="2114852" cy="2114852"/>
            </a:xfrm>
            <a:prstGeom prst="roundRect">
              <a:avLst>
                <a:gd fmla="val 16667" name="adj"/>
              </a:avLst>
            </a:prstGeom>
            <a:gradFill>
              <a:gsLst>
                <a:gs pos="0">
                  <a:srgbClr val="6EA5DA"/>
                </a:gs>
                <a:gs pos="50000">
                  <a:srgbClr val="529BDA"/>
                </a:gs>
                <a:gs pos="100000">
                  <a:srgbClr val="4188C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37"/>
            <p:cNvSpPr txBox="1"/>
            <p:nvPr/>
          </p:nvSpPr>
          <p:spPr>
            <a:xfrm>
              <a:off x="2214882" y="618395"/>
              <a:ext cx="1908374" cy="190837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Extra time to complete assignments or take tests</a:t>
              </a:r>
              <a:endParaRPr b="0" i="0" sz="1400" u="none" cap="none" strike="noStrike">
                <a:solidFill>
                  <a:srgbClr val="000000"/>
                </a:solidFill>
                <a:latin typeface="Arial"/>
                <a:ea typeface="Arial"/>
                <a:cs typeface="Arial"/>
                <a:sym typeface="Arial"/>
              </a:endParaRPr>
            </a:p>
          </p:txBody>
        </p:sp>
        <p:sp>
          <p:nvSpPr>
            <p:cNvPr id="591" name="Google Shape;591;p37"/>
            <p:cNvSpPr/>
            <p:nvPr/>
          </p:nvSpPr>
          <p:spPr>
            <a:xfrm>
              <a:off x="4389176" y="515156"/>
              <a:ext cx="2114852" cy="2114852"/>
            </a:xfrm>
            <a:prstGeom prst="roundRect">
              <a:avLst>
                <a:gd fmla="val 16667" name="adj"/>
              </a:avLst>
            </a:prstGeom>
            <a:gradFill>
              <a:gsLst>
                <a:gs pos="0">
                  <a:srgbClr val="67CFBD"/>
                </a:gs>
                <a:gs pos="50000">
                  <a:srgbClr val="49CEBA"/>
                </a:gs>
                <a:gs pos="100000">
                  <a:srgbClr val="39BDA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37"/>
            <p:cNvSpPr txBox="1"/>
            <p:nvPr/>
          </p:nvSpPr>
          <p:spPr>
            <a:xfrm>
              <a:off x="4492415" y="618395"/>
              <a:ext cx="1908374" cy="190837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Specified Seating</a:t>
              </a:r>
              <a:endParaRPr b="0" i="0" sz="1400" u="none" cap="none" strike="noStrike">
                <a:solidFill>
                  <a:srgbClr val="000000"/>
                </a:solidFill>
                <a:latin typeface="Arial"/>
                <a:ea typeface="Arial"/>
                <a:cs typeface="Arial"/>
                <a:sym typeface="Arial"/>
              </a:endParaRPr>
            </a:p>
          </p:txBody>
        </p:sp>
        <p:sp>
          <p:nvSpPr>
            <p:cNvPr id="593" name="Google Shape;593;p37"/>
            <p:cNvSpPr/>
            <p:nvPr/>
          </p:nvSpPr>
          <p:spPr>
            <a:xfrm>
              <a:off x="2111643" y="2792689"/>
              <a:ext cx="2114852" cy="2114852"/>
            </a:xfrm>
            <a:prstGeom prst="roundRect">
              <a:avLst>
                <a:gd fmla="val 16667" name="adj"/>
              </a:avLst>
            </a:prstGeom>
            <a:gradFill>
              <a:gsLst>
                <a:gs pos="0">
                  <a:srgbClr val="61C475"/>
                </a:gs>
                <a:gs pos="50000">
                  <a:srgbClr val="42C25D"/>
                </a:gs>
                <a:gs pos="100000">
                  <a:srgbClr val="33B14F"/>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37"/>
            <p:cNvSpPr txBox="1"/>
            <p:nvPr/>
          </p:nvSpPr>
          <p:spPr>
            <a:xfrm>
              <a:off x="2214882" y="2895928"/>
              <a:ext cx="1908374" cy="190837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Help with organizing/managing timelines for assignments</a:t>
              </a:r>
              <a:endParaRPr b="0" i="0" sz="1400" u="none" cap="none" strike="noStrike">
                <a:solidFill>
                  <a:srgbClr val="000000"/>
                </a:solidFill>
                <a:latin typeface="Arial"/>
                <a:ea typeface="Arial"/>
                <a:cs typeface="Arial"/>
                <a:sym typeface="Arial"/>
              </a:endParaRPr>
            </a:p>
          </p:txBody>
        </p:sp>
        <p:sp>
          <p:nvSpPr>
            <p:cNvPr id="595" name="Google Shape;595;p37"/>
            <p:cNvSpPr/>
            <p:nvPr/>
          </p:nvSpPr>
          <p:spPr>
            <a:xfrm>
              <a:off x="4389176" y="2792689"/>
              <a:ext cx="2114852" cy="2114852"/>
            </a:xfrm>
            <a:prstGeom prst="roundRect">
              <a:avLst>
                <a:gd fmla="val 16667" name="adj"/>
              </a:avLst>
            </a:prstGeom>
            <a:gradFill>
              <a:gsLst>
                <a:gs pos="0">
                  <a:srgbClr val="7EB55F"/>
                </a:gs>
                <a:gs pos="50000">
                  <a:srgbClr val="6EB03F"/>
                </a:gs>
                <a:gs pos="100000">
                  <a:srgbClr val="5F9F34"/>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37"/>
            <p:cNvSpPr txBox="1"/>
            <p:nvPr/>
          </p:nvSpPr>
          <p:spPr>
            <a:xfrm>
              <a:off x="4492415" y="2895928"/>
              <a:ext cx="1908374" cy="190837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Assistive Technology </a:t>
              </a:r>
              <a:endParaRPr b="0" i="0" sz="1400" u="none" cap="none" strike="noStrike">
                <a:solidFill>
                  <a:srgbClr val="000000"/>
                </a:solidFill>
                <a:latin typeface="Arial"/>
                <a:ea typeface="Arial"/>
                <a:cs typeface="Arial"/>
                <a:sym typeface="Arial"/>
              </a:endParaRPr>
            </a:p>
          </p:txBody>
        </p:sp>
      </p:grpSp>
      <p:sp>
        <p:nvSpPr>
          <p:cNvPr id="597" name="Google Shape;597;p37"/>
          <p:cNvSpPr/>
          <p:nvPr/>
        </p:nvSpPr>
        <p:spPr>
          <a:xfrm>
            <a:off x="1161387" y="1105332"/>
            <a:ext cx="3853416"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454A0"/>
                </a:solidFill>
                <a:latin typeface="Arial"/>
                <a:ea typeface="Arial"/>
                <a:cs typeface="Arial"/>
                <a:sym typeface="Arial"/>
              </a:rPr>
              <a:t>504 Plans</a:t>
            </a:r>
            <a:endParaRPr b="0" i="0" sz="1400" u="none" cap="none" strike="noStrike">
              <a:solidFill>
                <a:srgbClr val="000000"/>
              </a:solidFill>
              <a:latin typeface="Arial"/>
              <a:ea typeface="Arial"/>
              <a:cs typeface="Arial"/>
              <a:sym typeface="Arial"/>
            </a:endParaRPr>
          </a:p>
        </p:txBody>
      </p:sp>
      <p:sp>
        <p:nvSpPr>
          <p:cNvPr id="598" name="Google Shape;598;p37"/>
          <p:cNvSpPr/>
          <p:nvPr/>
        </p:nvSpPr>
        <p:spPr>
          <a:xfrm>
            <a:off x="1023384" y="2489213"/>
            <a:ext cx="4749885"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They do NOT provide specially designed instruction by adjusting the curriculum or content of lessons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3" name="Shape 603"/>
        <p:cNvGrpSpPr/>
        <p:nvPr/>
      </p:nvGrpSpPr>
      <p:grpSpPr>
        <a:xfrm>
          <a:off x="0" y="0"/>
          <a:ext cx="0" cy="0"/>
          <a:chOff x="0" y="0"/>
          <a:chExt cx="0" cy="0"/>
        </a:xfrm>
      </p:grpSpPr>
      <p:sp>
        <p:nvSpPr>
          <p:cNvPr id="604" name="Google Shape;604;p38"/>
          <p:cNvSpPr/>
          <p:nvPr/>
        </p:nvSpPr>
        <p:spPr>
          <a:xfrm>
            <a:off x="3425382" y="556468"/>
            <a:ext cx="4585299"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454A0"/>
                </a:solidFill>
                <a:latin typeface="Arial"/>
                <a:ea typeface="Arial"/>
                <a:cs typeface="Arial"/>
                <a:sym typeface="Arial"/>
              </a:rPr>
              <a:t>504 Plans</a:t>
            </a:r>
            <a:endParaRPr b="0" i="0" sz="1400" u="none" cap="none" strike="noStrike">
              <a:solidFill>
                <a:srgbClr val="000000"/>
              </a:solidFill>
              <a:latin typeface="Arial"/>
              <a:ea typeface="Arial"/>
              <a:cs typeface="Arial"/>
              <a:sym typeface="Arial"/>
            </a:endParaRPr>
          </a:p>
        </p:txBody>
      </p:sp>
      <p:sp>
        <p:nvSpPr>
          <p:cNvPr id="605" name="Google Shape;605;p38"/>
          <p:cNvSpPr/>
          <p:nvPr/>
        </p:nvSpPr>
        <p:spPr>
          <a:xfrm>
            <a:off x="594479" y="4558344"/>
            <a:ext cx="1109413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606" name="Google Shape;606;p38"/>
          <p:cNvSpPr/>
          <p:nvPr/>
        </p:nvSpPr>
        <p:spPr>
          <a:xfrm>
            <a:off x="1023384" y="2601562"/>
            <a:ext cx="10416688"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chemeClr val="lt1"/>
              </a:solidFill>
              <a:latin typeface="Arial"/>
              <a:ea typeface="Arial"/>
              <a:cs typeface="Arial"/>
              <a:sym typeface="Arial"/>
            </a:endParaRPr>
          </a:p>
        </p:txBody>
      </p:sp>
      <p:grpSp>
        <p:nvGrpSpPr>
          <p:cNvPr id="607" name="Google Shape;607;p38"/>
          <p:cNvGrpSpPr/>
          <p:nvPr/>
        </p:nvGrpSpPr>
        <p:grpSpPr>
          <a:xfrm>
            <a:off x="1200573" y="1642581"/>
            <a:ext cx="10014866" cy="2117199"/>
            <a:chOff x="0" y="0"/>
            <a:chExt cx="10014866" cy="2117199"/>
          </a:xfrm>
        </p:grpSpPr>
        <p:sp>
          <p:nvSpPr>
            <p:cNvPr id="608" name="Google Shape;608;p38"/>
            <p:cNvSpPr/>
            <p:nvPr/>
          </p:nvSpPr>
          <p:spPr>
            <a:xfrm rot="5400000">
              <a:off x="5963229" y="-2146157"/>
              <a:ext cx="1693759" cy="6409514"/>
            </a:xfrm>
            <a:prstGeom prst="round2SameRect">
              <a:avLst>
                <a:gd fmla="val 16667" name="adj1"/>
                <a:gd fmla="val 0" name="adj2"/>
              </a:avLst>
            </a:prstGeom>
            <a:solidFill>
              <a:srgbClr val="CFDEEF">
                <a:alpha val="88235"/>
              </a:srgbClr>
            </a:solidFill>
            <a:ln cap="flat" cmpd="sng" w="12700">
              <a:solidFill>
                <a:srgbClr val="CFDEEF">
                  <a:alpha val="88235"/>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38"/>
            <p:cNvSpPr txBox="1"/>
            <p:nvPr/>
          </p:nvSpPr>
          <p:spPr>
            <a:xfrm>
              <a:off x="3605352" y="294402"/>
              <a:ext cx="6326832" cy="1528395"/>
            </a:xfrm>
            <a:prstGeom prst="rect">
              <a:avLst/>
            </a:prstGeom>
            <a:noFill/>
            <a:ln>
              <a:noFill/>
            </a:ln>
          </p:spPr>
          <p:txBody>
            <a:bodyPr anchorCtr="0" anchor="ctr" bIns="53325" lIns="106675" spcFirstLastPara="1" rIns="106675" wrap="square" tIns="53325">
              <a:noAutofit/>
            </a:bodyPr>
            <a:lstStyle/>
            <a:p>
              <a:pPr indent="-285750" lvl="1" marL="28575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Each school has the ability to devise their own plans</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42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Each school will have a 504 coordinator</a:t>
              </a:r>
              <a:endParaRPr b="0" i="0" sz="1400" u="none" cap="none" strike="noStrike">
                <a:solidFill>
                  <a:srgbClr val="000000"/>
                </a:solidFill>
                <a:latin typeface="Arial"/>
                <a:ea typeface="Arial"/>
                <a:cs typeface="Arial"/>
                <a:sym typeface="Arial"/>
              </a:endParaRPr>
            </a:p>
          </p:txBody>
        </p:sp>
        <p:sp>
          <p:nvSpPr>
            <p:cNvPr id="610" name="Google Shape;610;p38"/>
            <p:cNvSpPr/>
            <p:nvPr/>
          </p:nvSpPr>
          <p:spPr>
            <a:xfrm>
              <a:off x="0" y="0"/>
              <a:ext cx="3605351" cy="2117199"/>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38"/>
            <p:cNvSpPr txBox="1"/>
            <p:nvPr/>
          </p:nvSpPr>
          <p:spPr>
            <a:xfrm>
              <a:off x="103353" y="103353"/>
              <a:ext cx="3398645" cy="1910493"/>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chemeClr val="lt1"/>
                </a:buClr>
                <a:buSzPts val="3200"/>
                <a:buFont typeface="Arial"/>
                <a:buNone/>
              </a:pPr>
              <a:r>
                <a:rPr b="0" i="0" lang="en-US" sz="3200" u="none" cap="none" strike="noStrike">
                  <a:solidFill>
                    <a:schemeClr val="lt1"/>
                  </a:solidFill>
                  <a:latin typeface="Arial"/>
                  <a:ea typeface="Arial"/>
                  <a:cs typeface="Arial"/>
                  <a:sym typeface="Arial"/>
                </a:rPr>
                <a:t>There is no standard form or document for 504 plans.</a:t>
              </a:r>
              <a:endParaRPr b="0" i="0" sz="1400" u="none" cap="none" strike="noStrike">
                <a:solidFill>
                  <a:srgbClr val="000000"/>
                </a:solidFill>
                <a:latin typeface="Arial"/>
                <a:ea typeface="Arial"/>
                <a:cs typeface="Arial"/>
                <a:sym typeface="Arial"/>
              </a:endParaRPr>
            </a:p>
          </p:txBody>
        </p:sp>
      </p:grpSp>
      <p:sp>
        <p:nvSpPr>
          <p:cNvPr id="612" name="Google Shape;612;p38"/>
          <p:cNvSpPr/>
          <p:nvPr/>
        </p:nvSpPr>
        <p:spPr>
          <a:xfrm>
            <a:off x="1782708" y="4519657"/>
            <a:ext cx="8747270" cy="954107"/>
          </a:xfrm>
          <a:prstGeom prst="rect">
            <a:avLst/>
          </a:prstGeom>
          <a:noFill/>
          <a:ln>
            <a:noFill/>
          </a:ln>
        </p:spPr>
        <p:txBody>
          <a:bodyPr anchorCtr="0" anchor="t" bIns="45700" lIns="91425" spcFirstLastPara="1" rIns="91425" wrap="square" tIns="45700">
            <a:spAutoFit/>
          </a:bodyPr>
          <a:lstStyle/>
          <a:p>
            <a:pPr indent="-279400" lvl="0" marL="45720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lt1"/>
              </a:solidFill>
              <a:latin typeface="Arial"/>
              <a:ea typeface="Arial"/>
              <a:cs typeface="Arial"/>
              <a:sym typeface="Arial"/>
            </a:endParaRPr>
          </a:p>
          <a:p>
            <a:pPr indent="-279400" lvl="0" marL="45720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613" name="Google Shape;613;p38"/>
          <p:cNvSpPr/>
          <p:nvPr/>
        </p:nvSpPr>
        <p:spPr>
          <a:xfrm>
            <a:off x="1224295" y="4156819"/>
            <a:ext cx="10215777"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Schools are not required to invite parents to participate in developing the plan or making small changes to 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Schools DO have to notify parents if they are performing evaluations or identifying new diagnoses.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8" name="Shape 618"/>
        <p:cNvGrpSpPr/>
        <p:nvPr/>
      </p:nvGrpSpPr>
      <p:grpSpPr>
        <a:xfrm>
          <a:off x="0" y="0"/>
          <a:ext cx="0" cy="0"/>
          <a:chOff x="0" y="0"/>
          <a:chExt cx="0" cy="0"/>
        </a:xfrm>
      </p:grpSpPr>
      <p:sp>
        <p:nvSpPr>
          <p:cNvPr id="619" name="Google Shape;619;g20c1ec9fed2_0_6"/>
          <p:cNvSpPr/>
          <p:nvPr/>
        </p:nvSpPr>
        <p:spPr>
          <a:xfrm>
            <a:off x="4300177" y="754332"/>
            <a:ext cx="3591600" cy="92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454A0"/>
                </a:solidFill>
                <a:latin typeface="Arial"/>
                <a:ea typeface="Arial"/>
                <a:cs typeface="Arial"/>
                <a:sym typeface="Arial"/>
              </a:rPr>
              <a:t>504 Plans</a:t>
            </a:r>
            <a:endParaRPr b="0" i="0" sz="1400" u="none" cap="none" strike="noStrike">
              <a:solidFill>
                <a:srgbClr val="000000"/>
              </a:solidFill>
              <a:latin typeface="Arial"/>
              <a:ea typeface="Arial"/>
              <a:cs typeface="Arial"/>
              <a:sym typeface="Arial"/>
            </a:endParaRPr>
          </a:p>
        </p:txBody>
      </p:sp>
      <p:sp>
        <p:nvSpPr>
          <p:cNvPr id="620" name="Google Shape;620;g20c1ec9fed2_0_6"/>
          <p:cNvSpPr/>
          <p:nvPr/>
        </p:nvSpPr>
        <p:spPr>
          <a:xfrm>
            <a:off x="594479" y="4558344"/>
            <a:ext cx="11094000" cy="9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621" name="Google Shape;621;g20c1ec9fed2_0_6"/>
          <p:cNvSpPr/>
          <p:nvPr/>
        </p:nvSpPr>
        <p:spPr>
          <a:xfrm>
            <a:off x="1023384" y="2601562"/>
            <a:ext cx="10416600" cy="708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chemeClr val="lt1"/>
              </a:solidFill>
              <a:latin typeface="Arial"/>
              <a:ea typeface="Arial"/>
              <a:cs typeface="Arial"/>
              <a:sym typeface="Arial"/>
            </a:endParaRPr>
          </a:p>
        </p:txBody>
      </p:sp>
      <p:sp>
        <p:nvSpPr>
          <p:cNvPr id="622" name="Google Shape;622;g20c1ec9fed2_0_6"/>
          <p:cNvSpPr txBox="1"/>
          <p:nvPr/>
        </p:nvSpPr>
        <p:spPr>
          <a:xfrm>
            <a:off x="826491" y="2351531"/>
            <a:ext cx="10638300" cy="38328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504 Plans are NOT a part of IDEA. An IEP ends at graduation or the age of 22 because </a:t>
            </a:r>
            <a:r>
              <a:rPr b="0" i="1" lang="en-US" sz="3600" u="none" cap="none" strike="noStrike">
                <a:solidFill>
                  <a:schemeClr val="accent1"/>
                </a:solidFill>
                <a:latin typeface="Arial"/>
                <a:ea typeface="Arial"/>
                <a:cs typeface="Arial"/>
                <a:sym typeface="Arial"/>
              </a:rPr>
              <a:t>FAPE</a:t>
            </a:r>
            <a:r>
              <a:rPr b="0" i="0" lang="en-US" sz="3600" u="none" cap="none" strike="noStrike">
                <a:solidFill>
                  <a:schemeClr val="dk1"/>
                </a:solidFill>
                <a:latin typeface="Arial"/>
                <a:ea typeface="Arial"/>
                <a:cs typeface="Arial"/>
                <a:sym typeface="Arial"/>
              </a:rPr>
              <a:t> has been met. </a:t>
            </a:r>
            <a:endParaRPr b="0" i="0" sz="36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 </a:t>
            </a:r>
            <a:endParaRPr b="0" i="0" sz="360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504 Plan accommodations and modifications can follow an individual through life. </a:t>
            </a:r>
            <a:r>
              <a:rPr b="0" i="0" lang="en-US" sz="2700" u="none" cap="none" strike="noStrike">
                <a:solidFill>
                  <a:schemeClr val="dk1"/>
                </a:solidFill>
                <a:latin typeface="Arial"/>
                <a:ea typeface="Arial"/>
                <a:cs typeface="Arial"/>
                <a:sym typeface="Arial"/>
              </a:rPr>
              <a:t>Ex. College and employment environments </a:t>
            </a:r>
            <a:endParaRPr b="0" i="0" sz="500" u="none" cap="none" strike="noStrike">
              <a:solidFill>
                <a:srgbClr val="000000"/>
              </a:solidFill>
              <a:latin typeface="Arial"/>
              <a:ea typeface="Arial"/>
              <a:cs typeface="Arial"/>
              <a:sym typeface="Arial"/>
            </a:endParaRPr>
          </a:p>
        </p:txBody>
      </p:sp>
      <p:sp>
        <p:nvSpPr>
          <p:cNvPr id="623" name="Google Shape;623;g20c1ec9fed2_0_6"/>
          <p:cNvSpPr txBox="1"/>
          <p:nvPr/>
        </p:nvSpPr>
        <p:spPr>
          <a:xfrm flipH="1" rot="10800000">
            <a:off x="721100" y="5836882"/>
            <a:ext cx="10638300" cy="307800"/>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75294"/>
          </a:schemeClr>
        </a:solidFill>
      </p:bgPr>
    </p:bg>
    <p:spTree>
      <p:nvGrpSpPr>
        <p:cNvPr id="628" name="Shape 628"/>
        <p:cNvGrpSpPr/>
        <p:nvPr/>
      </p:nvGrpSpPr>
      <p:grpSpPr>
        <a:xfrm>
          <a:off x="0" y="0"/>
          <a:ext cx="0" cy="0"/>
          <a:chOff x="0" y="0"/>
          <a:chExt cx="0" cy="0"/>
        </a:xfrm>
      </p:grpSpPr>
      <p:sp>
        <p:nvSpPr>
          <p:cNvPr id="629" name="Google Shape;629;p39"/>
          <p:cNvSpPr/>
          <p:nvPr/>
        </p:nvSpPr>
        <p:spPr>
          <a:xfrm>
            <a:off x="1638059" y="2375941"/>
            <a:ext cx="861521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Arial"/>
              <a:ea typeface="Arial"/>
              <a:cs typeface="Arial"/>
              <a:sym typeface="Arial"/>
            </a:endParaRPr>
          </a:p>
        </p:txBody>
      </p:sp>
      <p:grpSp>
        <p:nvGrpSpPr>
          <p:cNvPr id="630" name="Google Shape;630;p39"/>
          <p:cNvGrpSpPr/>
          <p:nvPr/>
        </p:nvGrpSpPr>
        <p:grpSpPr>
          <a:xfrm>
            <a:off x="882805" y="2035167"/>
            <a:ext cx="10753383" cy="3702245"/>
            <a:chOff x="0" y="0"/>
            <a:chExt cx="10753383" cy="3702245"/>
          </a:xfrm>
        </p:grpSpPr>
        <p:cxnSp>
          <p:nvCxnSpPr>
            <p:cNvPr id="631" name="Google Shape;631;p39"/>
            <p:cNvCxnSpPr/>
            <p:nvPr/>
          </p:nvCxnSpPr>
          <p:spPr>
            <a:xfrm>
              <a:off x="0" y="0"/>
              <a:ext cx="10753383"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632" name="Google Shape;632;p39"/>
            <p:cNvSpPr/>
            <p:nvPr/>
          </p:nvSpPr>
          <p:spPr>
            <a:xfrm>
              <a:off x="0" y="0"/>
              <a:ext cx="4629633" cy="370224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39"/>
            <p:cNvSpPr txBox="1"/>
            <p:nvPr/>
          </p:nvSpPr>
          <p:spPr>
            <a:xfrm>
              <a:off x="0" y="0"/>
              <a:ext cx="4629633" cy="3702245"/>
            </a:xfrm>
            <a:prstGeom prst="rect">
              <a:avLst/>
            </a:prstGeom>
            <a:noFill/>
            <a:ln>
              <a:noFill/>
            </a:ln>
          </p:spPr>
          <p:txBody>
            <a:bodyPr anchorCtr="0" anchor="t" bIns="144775" lIns="144775" spcFirstLastPara="1" rIns="144775" wrap="square" tIns="144775">
              <a:noAutofit/>
            </a:bodyPr>
            <a:lstStyle/>
            <a:p>
              <a:pPr indent="0" lvl="0" marL="0" marR="0" rtl="0" algn="l">
                <a:lnSpc>
                  <a:spcPct val="90000"/>
                </a:lnSpc>
                <a:spcBef>
                  <a:spcPts val="0"/>
                </a:spcBef>
                <a:spcAft>
                  <a:spcPts val="0"/>
                </a:spcAft>
                <a:buClr>
                  <a:schemeClr val="dk1"/>
                </a:buClr>
                <a:buSzPts val="3800"/>
                <a:buFont typeface="Arial"/>
                <a:buNone/>
              </a:pPr>
              <a:r>
                <a:rPr b="0" i="0" lang="en-US" sz="3800" u="none" cap="none" strike="noStrike">
                  <a:solidFill>
                    <a:schemeClr val="dk1"/>
                  </a:solidFill>
                  <a:latin typeface="Arial"/>
                  <a:ea typeface="Arial"/>
                  <a:cs typeface="Arial"/>
                  <a:sym typeface="Arial"/>
                </a:rPr>
                <a:t>The school is required by IDEA to provide notice of </a:t>
              </a:r>
              <a:r>
                <a:rPr b="0" i="0" lang="en-US" sz="3800" u="none" cap="none" strike="noStrike">
                  <a:solidFill>
                    <a:srgbClr val="0454A0"/>
                  </a:solidFill>
                  <a:latin typeface="Arial"/>
                  <a:ea typeface="Arial"/>
                  <a:cs typeface="Arial"/>
                  <a:sym typeface="Arial"/>
                </a:rPr>
                <a:t>procedural safeguards </a:t>
              </a:r>
              <a:r>
                <a:rPr b="0" i="0" lang="en-US" sz="3800" u="none" cap="none" strike="noStrike">
                  <a:solidFill>
                    <a:schemeClr val="dk1"/>
                  </a:solidFill>
                  <a:latin typeface="Arial"/>
                  <a:ea typeface="Arial"/>
                  <a:cs typeface="Arial"/>
                  <a:sym typeface="Arial"/>
                </a:rPr>
                <a:t>to parents of students who have disabilities</a:t>
              </a:r>
              <a:endParaRPr b="0" i="0" sz="1400" u="none" cap="none" strike="noStrike">
                <a:solidFill>
                  <a:srgbClr val="000000"/>
                </a:solidFill>
                <a:latin typeface="Arial"/>
                <a:ea typeface="Arial"/>
                <a:cs typeface="Arial"/>
                <a:sym typeface="Arial"/>
              </a:endParaRPr>
            </a:p>
          </p:txBody>
        </p:sp>
        <p:sp>
          <p:nvSpPr>
            <p:cNvPr id="634" name="Google Shape;634;p39"/>
            <p:cNvSpPr/>
            <p:nvPr/>
          </p:nvSpPr>
          <p:spPr>
            <a:xfrm>
              <a:off x="4744308" y="86048"/>
              <a:ext cx="6001311" cy="172096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39"/>
            <p:cNvSpPr txBox="1"/>
            <p:nvPr/>
          </p:nvSpPr>
          <p:spPr>
            <a:xfrm>
              <a:off x="4744308" y="86048"/>
              <a:ext cx="6001311" cy="1720965"/>
            </a:xfrm>
            <a:prstGeom prst="rect">
              <a:avLst/>
            </a:prstGeom>
            <a:noFill/>
            <a:ln>
              <a:noFill/>
            </a:ln>
          </p:spPr>
          <p:txBody>
            <a:bodyPr anchorCtr="0" anchor="t" bIns="118100" lIns="118100" spcFirstLastPara="1" rIns="118100" wrap="square" tIns="118100">
              <a:noAutofit/>
            </a:bodyPr>
            <a:lstStyle/>
            <a:p>
              <a:pPr indent="0" lvl="0" marL="0" marR="0" rtl="0" algn="l">
                <a:lnSpc>
                  <a:spcPct val="90000"/>
                </a:lnSpc>
                <a:spcBef>
                  <a:spcPts val="0"/>
                </a:spcBef>
                <a:spcAft>
                  <a:spcPts val="0"/>
                </a:spcAft>
                <a:buClr>
                  <a:schemeClr val="dk1"/>
                </a:buClr>
                <a:buSzPts val="3100"/>
                <a:buFont typeface="Arial"/>
                <a:buNone/>
              </a:pPr>
              <a:r>
                <a:rPr b="0" i="0" lang="en-US" sz="3100" u="none" cap="none" strike="noStrike">
                  <a:solidFill>
                    <a:schemeClr val="dk1"/>
                  </a:solidFill>
                  <a:latin typeface="Arial"/>
                  <a:ea typeface="Arial"/>
                  <a:cs typeface="Arial"/>
                  <a:sym typeface="Arial"/>
                </a:rPr>
                <a:t>This document outlines </a:t>
              </a:r>
              <a:r>
                <a:rPr b="0" i="0" lang="en-US" sz="3100" u="none" cap="none" strike="noStrike">
                  <a:solidFill>
                    <a:srgbClr val="C00000"/>
                  </a:solidFill>
                  <a:latin typeface="Arial"/>
                  <a:ea typeface="Arial"/>
                  <a:cs typeface="Arial"/>
                  <a:sym typeface="Arial"/>
                </a:rPr>
                <a:t>parents’ rights </a:t>
              </a:r>
              <a:r>
                <a:rPr b="0" i="0" lang="en-US" sz="3100" u="none" cap="none" strike="noStrike">
                  <a:solidFill>
                    <a:schemeClr val="dk1"/>
                  </a:solidFill>
                  <a:latin typeface="Arial"/>
                  <a:ea typeface="Arial"/>
                  <a:cs typeface="Arial"/>
                  <a:sym typeface="Arial"/>
                </a:rPr>
                <a:t>in working with the school </a:t>
              </a:r>
              <a:endParaRPr b="0" i="0" sz="1400" u="none" cap="none" strike="noStrike">
                <a:solidFill>
                  <a:srgbClr val="000000"/>
                </a:solidFill>
                <a:latin typeface="Arial"/>
                <a:ea typeface="Arial"/>
                <a:cs typeface="Arial"/>
                <a:sym typeface="Arial"/>
              </a:endParaRPr>
            </a:p>
          </p:txBody>
        </p:sp>
        <p:cxnSp>
          <p:nvCxnSpPr>
            <p:cNvPr id="636" name="Google Shape;636;p39"/>
            <p:cNvCxnSpPr/>
            <p:nvPr/>
          </p:nvCxnSpPr>
          <p:spPr>
            <a:xfrm>
              <a:off x="4629633" y="1807013"/>
              <a:ext cx="6115986"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637" name="Google Shape;637;p39"/>
            <p:cNvSpPr/>
            <p:nvPr/>
          </p:nvSpPr>
          <p:spPr>
            <a:xfrm>
              <a:off x="4744308" y="1893061"/>
              <a:ext cx="6001311" cy="172096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39"/>
            <p:cNvSpPr txBox="1"/>
            <p:nvPr/>
          </p:nvSpPr>
          <p:spPr>
            <a:xfrm>
              <a:off x="4744308" y="1893061"/>
              <a:ext cx="6001311" cy="1720965"/>
            </a:xfrm>
            <a:prstGeom prst="rect">
              <a:avLst/>
            </a:prstGeom>
            <a:noFill/>
            <a:ln>
              <a:noFill/>
            </a:ln>
          </p:spPr>
          <p:txBody>
            <a:bodyPr anchorCtr="0" anchor="t" bIns="118100" lIns="118100" spcFirstLastPara="1" rIns="118100" wrap="square" tIns="118100">
              <a:noAutofit/>
            </a:bodyPr>
            <a:lstStyle/>
            <a:p>
              <a:pPr indent="0" lvl="0" marL="0" marR="0" rtl="0" algn="l">
                <a:lnSpc>
                  <a:spcPct val="90000"/>
                </a:lnSpc>
                <a:spcBef>
                  <a:spcPts val="0"/>
                </a:spcBef>
                <a:spcAft>
                  <a:spcPts val="0"/>
                </a:spcAft>
                <a:buClr>
                  <a:schemeClr val="dk1"/>
                </a:buClr>
                <a:buSzPts val="3100"/>
                <a:buFont typeface="Arial"/>
                <a:buNone/>
              </a:pPr>
              <a:r>
                <a:rPr b="0" i="0" lang="en-US" sz="3100" u="none" cap="none" strike="noStrike">
                  <a:solidFill>
                    <a:schemeClr val="dk1"/>
                  </a:solidFill>
                  <a:latin typeface="Arial"/>
                  <a:ea typeface="Arial"/>
                  <a:cs typeface="Arial"/>
                  <a:sym typeface="Arial"/>
                </a:rPr>
                <a:t>It does not address the structure of the IEP/504 plan, but rather it sets the rules for proper procedures</a:t>
              </a:r>
              <a:endParaRPr b="0" i="0" sz="1400" u="none" cap="none" strike="noStrike">
                <a:solidFill>
                  <a:srgbClr val="000000"/>
                </a:solidFill>
                <a:latin typeface="Arial"/>
                <a:ea typeface="Arial"/>
                <a:cs typeface="Arial"/>
                <a:sym typeface="Arial"/>
              </a:endParaRPr>
            </a:p>
          </p:txBody>
        </p:sp>
        <p:cxnSp>
          <p:nvCxnSpPr>
            <p:cNvPr id="639" name="Google Shape;639;p39"/>
            <p:cNvCxnSpPr/>
            <p:nvPr/>
          </p:nvCxnSpPr>
          <p:spPr>
            <a:xfrm>
              <a:off x="4629633" y="3614027"/>
              <a:ext cx="6115986"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grpSp>
      <p:sp>
        <p:nvSpPr>
          <p:cNvPr id="640" name="Google Shape;640;p39"/>
          <p:cNvSpPr/>
          <p:nvPr/>
        </p:nvSpPr>
        <p:spPr>
          <a:xfrm>
            <a:off x="568974" y="819289"/>
            <a:ext cx="1075338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Arial"/>
                <a:ea typeface="Arial"/>
                <a:cs typeface="Arial"/>
                <a:sym typeface="Arial"/>
              </a:rPr>
              <a:t>Procedural Safeguards </a:t>
            </a:r>
            <a:endParaRPr b="0" i="0" sz="4000" u="none" cap="none" strike="noStrik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g296ba6403bb_0_6"/>
          <p:cNvSpPr txBox="1"/>
          <p:nvPr>
            <p:ph type="title"/>
          </p:nvPr>
        </p:nvSpPr>
        <p:spPr>
          <a:xfrm>
            <a:off x="120725" y="32327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500">
                <a:solidFill>
                  <a:srgbClr val="0454A0"/>
                </a:solidFill>
              </a:rPr>
              <a:t>When a Dispute Occurs</a:t>
            </a:r>
            <a:endParaRPr sz="4500">
              <a:solidFill>
                <a:srgbClr val="0454A0"/>
              </a:solidFill>
            </a:endParaRPr>
          </a:p>
        </p:txBody>
      </p:sp>
      <p:sp>
        <p:nvSpPr>
          <p:cNvPr id="647" name="Google Shape;647;g296ba6403bb_0_6"/>
          <p:cNvSpPr txBox="1"/>
          <p:nvPr>
            <p:ph idx="1" type="body"/>
          </p:nvPr>
        </p:nvSpPr>
        <p:spPr>
          <a:xfrm>
            <a:off x="946250" y="1811750"/>
            <a:ext cx="9234900" cy="2502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lang="en-US">
                <a:solidFill>
                  <a:srgbClr val="0454A0"/>
                </a:solidFill>
              </a:rPr>
              <a:t>There are times when parents and school district </a:t>
            </a:r>
            <a:endParaRPr>
              <a:solidFill>
                <a:srgbClr val="0454A0"/>
              </a:solidFill>
            </a:endParaRPr>
          </a:p>
          <a:p>
            <a:pPr indent="0" lvl="0" marL="0" rtl="0" algn="l">
              <a:lnSpc>
                <a:spcPct val="100000"/>
              </a:lnSpc>
              <a:spcBef>
                <a:spcPts val="1000"/>
              </a:spcBef>
              <a:spcAft>
                <a:spcPts val="0"/>
              </a:spcAft>
              <a:buSzPts val="1800"/>
              <a:buNone/>
            </a:pPr>
            <a:r>
              <a:rPr lang="en-US">
                <a:solidFill>
                  <a:srgbClr val="0454A0"/>
                </a:solidFill>
              </a:rPr>
              <a:t>staff do not agree on issues regarding;</a:t>
            </a:r>
            <a:endParaRPr>
              <a:solidFill>
                <a:schemeClr val="dk1"/>
              </a:solidFill>
            </a:endParaRPr>
          </a:p>
          <a:p>
            <a:pPr indent="-381005" lvl="0" marL="457200" rtl="0" algn="l">
              <a:lnSpc>
                <a:spcPct val="115000"/>
              </a:lnSpc>
              <a:spcBef>
                <a:spcPts val="1000"/>
              </a:spcBef>
              <a:spcAft>
                <a:spcPts val="0"/>
              </a:spcAft>
              <a:buSzPts val="2400"/>
              <a:buChar char="•"/>
            </a:pPr>
            <a:r>
              <a:rPr lang="en-US">
                <a:solidFill>
                  <a:schemeClr val="dk1"/>
                </a:solidFill>
              </a:rPr>
              <a:t>evaluations</a:t>
            </a:r>
            <a:endParaRPr>
              <a:solidFill>
                <a:schemeClr val="dk1"/>
              </a:solidFill>
              <a:highlight>
                <a:schemeClr val="accent6"/>
              </a:highlight>
            </a:endParaRPr>
          </a:p>
          <a:p>
            <a:pPr indent="-381005" lvl="0" marL="457200" rtl="0" algn="l">
              <a:lnSpc>
                <a:spcPct val="115000"/>
              </a:lnSpc>
              <a:spcBef>
                <a:spcPts val="0"/>
              </a:spcBef>
              <a:spcAft>
                <a:spcPts val="0"/>
              </a:spcAft>
              <a:buSzPts val="2400"/>
              <a:buChar char="•"/>
            </a:pPr>
            <a:r>
              <a:rPr lang="en-US">
                <a:solidFill>
                  <a:schemeClr val="dk1"/>
                </a:solidFill>
              </a:rPr>
              <a:t>eligibility</a:t>
            </a:r>
            <a:endParaRPr>
              <a:solidFill>
                <a:schemeClr val="dk1"/>
              </a:solidFill>
            </a:endParaRPr>
          </a:p>
          <a:p>
            <a:pPr indent="-381005" lvl="0" marL="457200" rtl="0" algn="l">
              <a:lnSpc>
                <a:spcPct val="115000"/>
              </a:lnSpc>
              <a:spcBef>
                <a:spcPts val="0"/>
              </a:spcBef>
              <a:spcAft>
                <a:spcPts val="0"/>
              </a:spcAft>
              <a:buSzPts val="2400"/>
              <a:buChar char="•"/>
            </a:pPr>
            <a:r>
              <a:rPr lang="en-US">
                <a:solidFill>
                  <a:schemeClr val="dk1"/>
                </a:solidFill>
              </a:rPr>
              <a:t>services and placement of students</a:t>
            </a:r>
            <a:endParaRPr>
              <a:solidFill>
                <a:schemeClr val="dk1"/>
              </a:solidFill>
            </a:endParaRPr>
          </a:p>
          <a:p>
            <a:pPr indent="0" lvl="0" marL="457200" rtl="0" algn="l">
              <a:lnSpc>
                <a:spcPct val="115000"/>
              </a:lnSpc>
              <a:spcBef>
                <a:spcPts val="1000"/>
              </a:spcBef>
              <a:spcAft>
                <a:spcPts val="0"/>
              </a:spcAft>
              <a:buSzPts val="1800"/>
              <a:buNone/>
            </a:pPr>
            <a:r>
              <a:t/>
            </a:r>
            <a:endParaRPr>
              <a:solidFill>
                <a:schemeClr val="dk1"/>
              </a:solidFill>
            </a:endParaRPr>
          </a:p>
          <a:p>
            <a:pPr indent="0" lvl="0" marL="0" rtl="0" algn="l">
              <a:lnSpc>
                <a:spcPct val="115000"/>
              </a:lnSpc>
              <a:spcBef>
                <a:spcPts val="1000"/>
              </a:spcBef>
              <a:spcAft>
                <a:spcPts val="0"/>
              </a:spcAft>
              <a:buSzPts val="1800"/>
              <a:buNone/>
            </a:pPr>
            <a:r>
              <a:rPr i="1" lang="en-US">
                <a:solidFill>
                  <a:schemeClr val="dk1"/>
                </a:solidFill>
              </a:rPr>
              <a:t>If a disagreement occurs, and the IEP team process is ineffective at developing an IEP acceptable to both the parents and school district, there are ways to address these as outlined in the </a:t>
            </a:r>
            <a:r>
              <a:rPr i="1" lang="en-US">
                <a:solidFill>
                  <a:srgbClr val="0454A0"/>
                </a:solidFill>
              </a:rPr>
              <a:t>Procedural Safeguards.</a:t>
            </a:r>
            <a:endParaRPr i="1">
              <a:solidFill>
                <a:srgbClr val="0454A0"/>
              </a:solidFill>
            </a:endParaRPr>
          </a:p>
        </p:txBody>
      </p:sp>
      <p:pic>
        <p:nvPicPr>
          <p:cNvPr descr="Negotiate - Free of Charge Creative Commons Handwriting image" id="648" name="Google Shape;648;g296ba6403bb_0_6"/>
          <p:cNvPicPr preferRelativeResize="0"/>
          <p:nvPr/>
        </p:nvPicPr>
        <p:blipFill rotWithShape="1">
          <a:blip r:embed="rId3">
            <a:alphaModFix/>
          </a:blip>
          <a:srcRect b="0" l="0" r="0" t="0"/>
          <a:stretch/>
        </p:blipFill>
        <p:spPr>
          <a:xfrm rot="1310831">
            <a:off x="8295526" y="1856449"/>
            <a:ext cx="3359175" cy="2056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75294"/>
          </a:schemeClr>
        </a:solidFill>
      </p:bgPr>
    </p:bg>
    <p:spTree>
      <p:nvGrpSpPr>
        <p:cNvPr id="172" name="Shape 172"/>
        <p:cNvGrpSpPr/>
        <p:nvPr/>
      </p:nvGrpSpPr>
      <p:grpSpPr>
        <a:xfrm>
          <a:off x="0" y="0"/>
          <a:ext cx="0" cy="0"/>
          <a:chOff x="0" y="0"/>
          <a:chExt cx="0" cy="0"/>
        </a:xfrm>
      </p:grpSpPr>
      <p:pic>
        <p:nvPicPr>
          <p:cNvPr id="173" name="Google Shape;173;p4"/>
          <p:cNvPicPr preferRelativeResize="0"/>
          <p:nvPr/>
        </p:nvPicPr>
        <p:blipFill rotWithShape="1">
          <a:blip r:embed="rId3">
            <a:alphaModFix/>
          </a:blip>
          <a:srcRect b="0" l="0" r="0" t="0"/>
          <a:stretch/>
        </p:blipFill>
        <p:spPr>
          <a:xfrm>
            <a:off x="6469400" y="4284860"/>
            <a:ext cx="3744036" cy="1352013"/>
          </a:xfrm>
          <a:prstGeom prst="rect">
            <a:avLst/>
          </a:prstGeom>
          <a:noFill/>
          <a:ln>
            <a:noFill/>
          </a:ln>
        </p:spPr>
      </p:pic>
      <p:pic>
        <p:nvPicPr>
          <p:cNvPr id="174" name="Google Shape;174;p4"/>
          <p:cNvPicPr preferRelativeResize="0"/>
          <p:nvPr/>
        </p:nvPicPr>
        <p:blipFill rotWithShape="1">
          <a:blip r:embed="rId4">
            <a:alphaModFix/>
          </a:blip>
          <a:srcRect b="0" l="0" r="0" t="0"/>
          <a:stretch/>
        </p:blipFill>
        <p:spPr>
          <a:xfrm>
            <a:off x="2976772" y="3879291"/>
            <a:ext cx="2225040" cy="2225040"/>
          </a:xfrm>
          <a:prstGeom prst="rect">
            <a:avLst/>
          </a:prstGeom>
          <a:noFill/>
          <a:ln>
            <a:noFill/>
          </a:ln>
        </p:spPr>
      </p:pic>
      <p:sp>
        <p:nvSpPr>
          <p:cNvPr id="175" name="Google Shape;175;p4"/>
          <p:cNvSpPr txBox="1"/>
          <p:nvPr/>
        </p:nvSpPr>
        <p:spPr>
          <a:xfrm>
            <a:off x="1189653" y="1120199"/>
            <a:ext cx="98127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454A0"/>
                </a:solidFill>
                <a:latin typeface="Arial"/>
                <a:ea typeface="Arial"/>
                <a:cs typeface="Arial"/>
                <a:sym typeface="Arial"/>
              </a:rPr>
              <a:t>All public educations is provided by the Federal and State Departments of Education.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g1e3c64111b0_0_0"/>
          <p:cNvSpPr txBox="1"/>
          <p:nvPr>
            <p:ph type="title"/>
          </p:nvPr>
        </p:nvSpPr>
        <p:spPr>
          <a:xfrm>
            <a:off x="838200" y="1659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600">
                <a:solidFill>
                  <a:srgbClr val="0454A0"/>
                </a:solidFill>
              </a:rPr>
              <a:t>IEP Facilitation</a:t>
            </a:r>
            <a:endParaRPr sz="4600">
              <a:solidFill>
                <a:srgbClr val="0454A0"/>
              </a:solidFill>
            </a:endParaRPr>
          </a:p>
        </p:txBody>
      </p:sp>
      <p:sp>
        <p:nvSpPr>
          <p:cNvPr id="655" name="Google Shape;655;g1e3c64111b0_0_0"/>
          <p:cNvSpPr txBox="1"/>
          <p:nvPr>
            <p:ph idx="1" type="body"/>
          </p:nvPr>
        </p:nvSpPr>
        <p:spPr>
          <a:xfrm>
            <a:off x="838200" y="1428525"/>
            <a:ext cx="10515600" cy="50226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1000"/>
              </a:spcBef>
              <a:spcAft>
                <a:spcPts val="0"/>
              </a:spcAft>
              <a:buSzPct val="72375"/>
              <a:buNone/>
            </a:pPr>
            <a:r>
              <a:t/>
            </a:r>
            <a:endParaRPr sz="2487"/>
          </a:p>
          <a:p>
            <a:pPr indent="0" lvl="0" marL="0" rtl="0" algn="l">
              <a:lnSpc>
                <a:spcPct val="115000"/>
              </a:lnSpc>
              <a:spcBef>
                <a:spcPts val="1000"/>
              </a:spcBef>
              <a:spcAft>
                <a:spcPts val="0"/>
              </a:spcAft>
              <a:buSzPct val="72375"/>
              <a:buNone/>
            </a:pPr>
            <a:r>
              <a:rPr b="1" lang="en-US" sz="2487">
                <a:solidFill>
                  <a:srgbClr val="0454A0"/>
                </a:solidFill>
              </a:rPr>
              <a:t>IEP facilitation is an optional process for using a neutral third party (facilitator) to promote communication and assist the IEP team in developing a mutually acceptable IEP.</a:t>
            </a:r>
            <a:r>
              <a:rPr lang="en-US" sz="2487">
                <a:solidFill>
                  <a:srgbClr val="0454A0"/>
                </a:solidFill>
              </a:rPr>
              <a:t> </a:t>
            </a:r>
            <a:endParaRPr sz="2487">
              <a:solidFill>
                <a:srgbClr val="0454A0"/>
              </a:solidFill>
            </a:endParaRPr>
          </a:p>
          <a:p>
            <a:pPr indent="0" lvl="0" marL="457200" rtl="0" algn="l">
              <a:lnSpc>
                <a:spcPct val="90000"/>
              </a:lnSpc>
              <a:spcBef>
                <a:spcPts val="1000"/>
              </a:spcBef>
              <a:spcAft>
                <a:spcPts val="0"/>
              </a:spcAft>
              <a:buSzPct val="81818"/>
              <a:buNone/>
            </a:pPr>
            <a:r>
              <a:t/>
            </a:r>
            <a:endParaRPr b="1" sz="2200"/>
          </a:p>
          <a:p>
            <a:pPr indent="-381317" lvl="1" marL="914400" rtl="0" algn="l">
              <a:lnSpc>
                <a:spcPct val="90000"/>
              </a:lnSpc>
              <a:spcBef>
                <a:spcPts val="500"/>
              </a:spcBef>
              <a:spcAft>
                <a:spcPts val="0"/>
              </a:spcAft>
              <a:buSzPct val="100000"/>
              <a:buChar char="•"/>
            </a:pPr>
            <a:r>
              <a:rPr lang="en-US" sz="2600"/>
              <a:t>Both parent and school district have to agree to participate</a:t>
            </a:r>
            <a:endParaRPr sz="2600"/>
          </a:p>
          <a:p>
            <a:pPr indent="0" lvl="0" marL="457200" rtl="0" algn="l">
              <a:lnSpc>
                <a:spcPct val="90000"/>
              </a:lnSpc>
              <a:spcBef>
                <a:spcPts val="1000"/>
              </a:spcBef>
              <a:spcAft>
                <a:spcPts val="0"/>
              </a:spcAft>
              <a:buSzPct val="69230"/>
              <a:buNone/>
            </a:pPr>
            <a:r>
              <a:t/>
            </a:r>
            <a:endParaRPr sz="2600"/>
          </a:p>
          <a:p>
            <a:pPr indent="-381317" lvl="1" marL="914400" rtl="0" algn="l">
              <a:lnSpc>
                <a:spcPct val="90000"/>
              </a:lnSpc>
              <a:spcBef>
                <a:spcPts val="500"/>
              </a:spcBef>
              <a:spcAft>
                <a:spcPts val="0"/>
              </a:spcAft>
              <a:buSzPct val="100000"/>
              <a:buChar char="•"/>
            </a:pPr>
            <a:r>
              <a:rPr lang="en-US" sz="2600"/>
              <a:t>A facilitated IEP meeting is the same as any other IEP meeting, except that a facilitator joins the meeting </a:t>
            </a:r>
            <a:endParaRPr sz="2600"/>
          </a:p>
          <a:p>
            <a:pPr indent="0" lvl="0" marL="457200" rtl="0" algn="l">
              <a:lnSpc>
                <a:spcPct val="90000"/>
              </a:lnSpc>
              <a:spcBef>
                <a:spcPts val="1000"/>
              </a:spcBef>
              <a:spcAft>
                <a:spcPts val="0"/>
              </a:spcAft>
              <a:buSzPct val="69230"/>
              <a:buNone/>
            </a:pPr>
            <a:r>
              <a:t/>
            </a:r>
            <a:endParaRPr sz="2600"/>
          </a:p>
          <a:p>
            <a:pPr indent="-381317" lvl="1" marL="914400" rtl="0" algn="l">
              <a:lnSpc>
                <a:spcPct val="90000"/>
              </a:lnSpc>
              <a:spcBef>
                <a:spcPts val="500"/>
              </a:spcBef>
              <a:spcAft>
                <a:spcPts val="0"/>
              </a:spcAft>
              <a:buSzPct val="100000"/>
              <a:buChar char="•"/>
            </a:pPr>
            <a:r>
              <a:rPr lang="en-US" sz="2600"/>
              <a:t>Facilitation cannot interfere with procedural safeguards, including a parent or district right to request a stand-alone mediation, state complaint investigation or due process hearing.</a:t>
            </a:r>
            <a:endParaRPr sz="2600"/>
          </a:p>
          <a:p>
            <a:pPr indent="0" lvl="0" marL="457200" rtl="0" algn="l">
              <a:lnSpc>
                <a:spcPct val="90000"/>
              </a:lnSpc>
              <a:spcBef>
                <a:spcPts val="1000"/>
              </a:spcBef>
              <a:spcAft>
                <a:spcPts val="0"/>
              </a:spcAft>
              <a:buSzPct val="85714"/>
              <a:buNone/>
            </a:pPr>
            <a:r>
              <a:t/>
            </a:r>
            <a:endParaRPr sz="2100"/>
          </a:p>
          <a:p>
            <a:pPr indent="0" lvl="0" marL="457200" rtl="0" algn="l">
              <a:lnSpc>
                <a:spcPct val="90000"/>
              </a:lnSpc>
              <a:spcBef>
                <a:spcPts val="1000"/>
              </a:spcBef>
              <a:spcAft>
                <a:spcPts val="0"/>
              </a:spcAft>
              <a:buSzPct val="105882"/>
              <a:buNone/>
            </a:pPr>
            <a:r>
              <a:rPr lang="en-US" sz="1700" u="sng">
                <a:solidFill>
                  <a:schemeClr val="hlink"/>
                </a:solidFill>
                <a:hlinkClick r:id="rId3"/>
              </a:rPr>
              <a:t>FIEPFacilitationHandbook.pdf (maine.gov)</a:t>
            </a:r>
            <a:endParaRPr sz="25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75294"/>
          </a:schemeClr>
        </a:solidFill>
      </p:bgPr>
    </p:bg>
    <p:spTree>
      <p:nvGrpSpPr>
        <p:cNvPr id="660" name="Shape 660"/>
        <p:cNvGrpSpPr/>
        <p:nvPr/>
      </p:nvGrpSpPr>
      <p:grpSpPr>
        <a:xfrm>
          <a:off x="0" y="0"/>
          <a:ext cx="0" cy="0"/>
          <a:chOff x="0" y="0"/>
          <a:chExt cx="0" cy="0"/>
        </a:xfrm>
      </p:grpSpPr>
      <p:sp>
        <p:nvSpPr>
          <p:cNvPr id="661" name="Google Shape;661;g2924afe5709_0_86"/>
          <p:cNvSpPr/>
          <p:nvPr/>
        </p:nvSpPr>
        <p:spPr>
          <a:xfrm>
            <a:off x="1638059" y="2375941"/>
            <a:ext cx="8615100" cy="92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Arial"/>
              <a:ea typeface="Arial"/>
              <a:cs typeface="Arial"/>
              <a:sym typeface="Arial"/>
            </a:endParaRPr>
          </a:p>
        </p:txBody>
      </p:sp>
      <p:grpSp>
        <p:nvGrpSpPr>
          <p:cNvPr id="662" name="Google Shape;662;g2924afe5709_0_86"/>
          <p:cNvGrpSpPr/>
          <p:nvPr/>
        </p:nvGrpSpPr>
        <p:grpSpPr>
          <a:xfrm>
            <a:off x="1035373" y="2149602"/>
            <a:ext cx="10413000" cy="3817800"/>
            <a:chOff x="0" y="71850"/>
            <a:chExt cx="10413000" cy="3817800"/>
          </a:xfrm>
        </p:grpSpPr>
        <p:sp>
          <p:nvSpPr>
            <p:cNvPr id="663" name="Google Shape;663;g2924afe5709_0_86"/>
            <p:cNvSpPr/>
            <p:nvPr/>
          </p:nvSpPr>
          <p:spPr>
            <a:xfrm>
              <a:off x="0" y="71850"/>
              <a:ext cx="10413000" cy="748800"/>
            </a:xfrm>
            <a:prstGeom prst="rect">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g2924afe5709_0_86"/>
            <p:cNvSpPr txBox="1"/>
            <p:nvPr/>
          </p:nvSpPr>
          <p:spPr>
            <a:xfrm>
              <a:off x="0" y="71850"/>
              <a:ext cx="10413000" cy="748800"/>
            </a:xfrm>
            <a:prstGeom prst="rect">
              <a:avLst/>
            </a:prstGeom>
            <a:noFill/>
            <a:ln>
              <a:noFill/>
            </a:ln>
          </p:spPr>
          <p:txBody>
            <a:bodyPr anchorCtr="0" anchor="ctr" bIns="105650" lIns="184900" spcFirstLastPara="1" rIns="184900" wrap="square" tIns="105650">
              <a:noAutofit/>
            </a:bodyPr>
            <a:lstStyle/>
            <a:p>
              <a:pPr indent="0" lvl="0" marL="0" marR="0" rtl="0" algn="ctr">
                <a:lnSpc>
                  <a:spcPct val="90000"/>
                </a:lnSpc>
                <a:spcBef>
                  <a:spcPts val="0"/>
                </a:spcBef>
                <a:spcAft>
                  <a:spcPts val="0"/>
                </a:spcAft>
                <a:buClr>
                  <a:schemeClr val="lt1"/>
                </a:buClr>
                <a:buSzPts val="26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g2924afe5709_0_86"/>
            <p:cNvSpPr/>
            <p:nvPr/>
          </p:nvSpPr>
          <p:spPr>
            <a:xfrm>
              <a:off x="0" y="820650"/>
              <a:ext cx="10413000" cy="3069000"/>
            </a:xfrm>
            <a:prstGeom prst="rect">
              <a:avLst/>
            </a:prstGeom>
            <a:solidFill>
              <a:srgbClr val="CFDEEF">
                <a:alpha val="88235"/>
              </a:srgbClr>
            </a:solidFill>
            <a:ln cap="flat" cmpd="sng" w="12700">
              <a:solidFill>
                <a:srgbClr val="CFDEEF">
                  <a:alpha val="88235"/>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g2924afe5709_0_86"/>
            <p:cNvSpPr txBox="1"/>
            <p:nvPr/>
          </p:nvSpPr>
          <p:spPr>
            <a:xfrm>
              <a:off x="0" y="820650"/>
              <a:ext cx="10413000" cy="3069000"/>
            </a:xfrm>
            <a:prstGeom prst="rect">
              <a:avLst/>
            </a:prstGeom>
            <a:noFill/>
            <a:ln>
              <a:noFill/>
            </a:ln>
          </p:spPr>
          <p:txBody>
            <a:bodyPr anchorCtr="0" anchor="t" bIns="208025" lIns="138675" spcFirstLastPara="1" rIns="184900" wrap="square" tIns="138675">
              <a:noAutofit/>
            </a:bodyPr>
            <a:lstStyle/>
            <a:p>
              <a:pPr indent="-228600" lvl="1" marL="228600" marR="0" rtl="0" algn="l">
                <a:lnSpc>
                  <a:spcPct val="90000"/>
                </a:lnSpc>
                <a:spcBef>
                  <a:spcPts val="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Filing a complaint with DOE, investigator is assigned.</a:t>
              </a:r>
              <a:endParaRPr b="0" i="0" sz="2600" u="none" cap="none" strike="noStrike">
                <a:solidFill>
                  <a:schemeClr val="dk1"/>
                </a:solidFill>
                <a:latin typeface="Arial"/>
                <a:ea typeface="Arial"/>
                <a:cs typeface="Arial"/>
                <a:sym typeface="Arial"/>
              </a:endParaRPr>
            </a:p>
            <a:p>
              <a:pPr indent="0" lvl="0" marL="914400" marR="0" rtl="0" algn="l">
                <a:lnSpc>
                  <a:spcPct val="90000"/>
                </a:lnSpc>
                <a:spcBef>
                  <a:spcPts val="0"/>
                </a:spcBef>
                <a:spcAft>
                  <a:spcPts val="0"/>
                </a:spcAft>
                <a:buClr>
                  <a:srgbClr val="000000"/>
                </a:buClr>
                <a:buSzPts val="2600"/>
                <a:buFont typeface="Arial"/>
                <a:buNone/>
              </a:pPr>
              <a:r>
                <a:t/>
              </a:r>
              <a:endParaRPr b="0" i="0" sz="2600" u="none" cap="none" strike="noStrike">
                <a:solidFill>
                  <a:schemeClr val="dk1"/>
                </a:solidFill>
                <a:latin typeface="Arial"/>
                <a:ea typeface="Arial"/>
                <a:cs typeface="Arial"/>
                <a:sym typeface="Arial"/>
              </a:endParaRPr>
            </a:p>
            <a:p>
              <a:pPr indent="-228600" lvl="1" marL="228600" marR="0" rtl="0" algn="l">
                <a:lnSpc>
                  <a:spcPct val="90000"/>
                </a:lnSpc>
                <a:spcBef>
                  <a:spcPts val="39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Mediation, if agreement is reached it is legally binding</a:t>
              </a:r>
              <a:endParaRPr b="0" i="0" sz="2600" u="none" cap="none" strike="noStrike">
                <a:solidFill>
                  <a:schemeClr val="dk1"/>
                </a:solidFill>
                <a:latin typeface="Arial"/>
                <a:ea typeface="Arial"/>
                <a:cs typeface="Arial"/>
                <a:sym typeface="Arial"/>
              </a:endParaRPr>
            </a:p>
            <a:p>
              <a:pPr indent="0" lvl="0" marL="914400" marR="0" rtl="0" algn="l">
                <a:lnSpc>
                  <a:spcPct val="90000"/>
                </a:lnSpc>
                <a:spcBef>
                  <a:spcPts val="390"/>
                </a:spcBef>
                <a:spcAft>
                  <a:spcPts val="0"/>
                </a:spcAft>
                <a:buClr>
                  <a:srgbClr val="000000"/>
                </a:buClr>
                <a:buSzPts val="2600"/>
                <a:buFont typeface="Arial"/>
                <a:buNone/>
              </a:pPr>
              <a:r>
                <a:t/>
              </a:r>
              <a:endParaRPr b="0" i="0" sz="2600" u="none" cap="none" strike="noStrike">
                <a:solidFill>
                  <a:schemeClr val="dk1"/>
                </a:solidFill>
                <a:latin typeface="Arial"/>
                <a:ea typeface="Arial"/>
                <a:cs typeface="Arial"/>
                <a:sym typeface="Arial"/>
              </a:endParaRPr>
            </a:p>
            <a:p>
              <a:pPr indent="-228600" lvl="1" marL="228600" marR="0" rtl="0" algn="l">
                <a:lnSpc>
                  <a:spcPct val="90000"/>
                </a:lnSpc>
                <a:spcBef>
                  <a:spcPts val="39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Due process hearing, actual court hearing, there is an appeal process</a:t>
              </a:r>
              <a:endParaRPr b="0" i="0" sz="1400" u="none" cap="none" strike="noStrike">
                <a:solidFill>
                  <a:srgbClr val="000000"/>
                </a:solidFill>
                <a:latin typeface="Arial"/>
                <a:ea typeface="Arial"/>
                <a:cs typeface="Arial"/>
                <a:sym typeface="Arial"/>
              </a:endParaRPr>
            </a:p>
          </p:txBody>
        </p:sp>
      </p:grpSp>
      <p:sp>
        <p:nvSpPr>
          <p:cNvPr id="667" name="Google Shape;667;g2924afe5709_0_86"/>
          <p:cNvSpPr/>
          <p:nvPr/>
        </p:nvSpPr>
        <p:spPr>
          <a:xfrm>
            <a:off x="1217357" y="516333"/>
            <a:ext cx="9757200" cy="120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4600" u="none" cap="none" strike="noStrike">
                <a:solidFill>
                  <a:srgbClr val="0454A0"/>
                </a:solidFill>
                <a:latin typeface="Arial"/>
                <a:ea typeface="Arial"/>
                <a:cs typeface="Arial"/>
                <a:sym typeface="Arial"/>
              </a:rPr>
              <a:t>Addressing Disputes</a:t>
            </a:r>
            <a:r>
              <a:rPr b="0" i="0" lang="en-US" sz="4000" u="none" cap="none" strike="noStrike">
                <a:solidFill>
                  <a:srgbClr val="0454A0"/>
                </a:solidFill>
                <a:latin typeface="Arial"/>
                <a:ea typeface="Arial"/>
                <a:cs typeface="Arial"/>
                <a:sym typeface="Arial"/>
              </a:rPr>
              <a:t> </a:t>
            </a:r>
            <a:endParaRPr b="0" i="0" sz="2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US" sz="3600" u="none" cap="none" strike="noStrike">
                <a:solidFill>
                  <a:schemeClr val="dk1"/>
                </a:solidFill>
                <a:latin typeface="Arial"/>
                <a:ea typeface="Arial"/>
                <a:cs typeface="Arial"/>
                <a:sym typeface="Arial"/>
              </a:rPr>
              <a:t> </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75294"/>
          </a:schemeClr>
        </a:solidFill>
      </p:bgPr>
    </p:bg>
    <p:spTree>
      <p:nvGrpSpPr>
        <p:cNvPr id="672" name="Shape 672"/>
        <p:cNvGrpSpPr/>
        <p:nvPr/>
      </p:nvGrpSpPr>
      <p:grpSpPr>
        <a:xfrm>
          <a:off x="0" y="0"/>
          <a:ext cx="0" cy="0"/>
          <a:chOff x="0" y="0"/>
          <a:chExt cx="0" cy="0"/>
        </a:xfrm>
      </p:grpSpPr>
      <p:sp>
        <p:nvSpPr>
          <p:cNvPr id="673" name="Google Shape;673;p40"/>
          <p:cNvSpPr/>
          <p:nvPr/>
        </p:nvSpPr>
        <p:spPr>
          <a:xfrm>
            <a:off x="1638059" y="2375941"/>
            <a:ext cx="861521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Arial"/>
              <a:ea typeface="Arial"/>
              <a:cs typeface="Arial"/>
              <a:sym typeface="Arial"/>
            </a:endParaRPr>
          </a:p>
        </p:txBody>
      </p:sp>
      <p:grpSp>
        <p:nvGrpSpPr>
          <p:cNvPr id="674" name="Google Shape;674;p40"/>
          <p:cNvGrpSpPr/>
          <p:nvPr/>
        </p:nvGrpSpPr>
        <p:grpSpPr>
          <a:xfrm>
            <a:off x="1035373" y="2149602"/>
            <a:ext cx="10412915" cy="3817709"/>
            <a:chOff x="0" y="71850"/>
            <a:chExt cx="10412915" cy="3817709"/>
          </a:xfrm>
        </p:grpSpPr>
        <p:sp>
          <p:nvSpPr>
            <p:cNvPr id="675" name="Google Shape;675;p40"/>
            <p:cNvSpPr/>
            <p:nvPr/>
          </p:nvSpPr>
          <p:spPr>
            <a:xfrm>
              <a:off x="0" y="71850"/>
              <a:ext cx="10412915" cy="748800"/>
            </a:xfrm>
            <a:prstGeom prst="rect">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40"/>
            <p:cNvSpPr txBox="1"/>
            <p:nvPr/>
          </p:nvSpPr>
          <p:spPr>
            <a:xfrm>
              <a:off x="0" y="71850"/>
              <a:ext cx="10412915" cy="748800"/>
            </a:xfrm>
            <a:prstGeom prst="rect">
              <a:avLst/>
            </a:prstGeom>
            <a:noFill/>
            <a:ln>
              <a:noFill/>
            </a:ln>
          </p:spPr>
          <p:txBody>
            <a:bodyPr anchorCtr="0" anchor="ctr" bIns="105650" lIns="184900" spcFirstLastPara="1" rIns="184900" wrap="square" tIns="105650">
              <a:noAutofit/>
            </a:bodyPr>
            <a:lstStyle/>
            <a:p>
              <a:pPr indent="0" lvl="0" marL="0" marR="0" rtl="0" algn="ctr">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1. Filing a </a:t>
              </a:r>
              <a:r>
                <a:rPr b="1" i="0" lang="en-US" sz="2800" u="none" cap="none" strike="noStrike">
                  <a:solidFill>
                    <a:schemeClr val="lt1"/>
                  </a:solidFill>
                  <a:latin typeface="Arial"/>
                  <a:ea typeface="Arial"/>
                  <a:cs typeface="Arial"/>
                  <a:sym typeface="Arial"/>
                </a:rPr>
                <a:t>complaint</a:t>
              </a:r>
              <a:r>
                <a:rPr b="0" i="0" lang="en-US" sz="2600" u="none" cap="none" strike="noStrike">
                  <a:solidFill>
                    <a:schemeClr val="lt1"/>
                  </a:solidFill>
                  <a:latin typeface="Arial"/>
                  <a:ea typeface="Arial"/>
                  <a:cs typeface="Arial"/>
                  <a:sym typeface="Arial"/>
                </a:rPr>
                <a:t> with the state</a:t>
              </a:r>
              <a:endParaRPr b="0" i="0" sz="1400" u="none" cap="none" strike="noStrike">
                <a:solidFill>
                  <a:srgbClr val="000000"/>
                </a:solidFill>
                <a:latin typeface="Arial"/>
                <a:ea typeface="Arial"/>
                <a:cs typeface="Arial"/>
                <a:sym typeface="Arial"/>
              </a:endParaRPr>
            </a:p>
          </p:txBody>
        </p:sp>
        <p:sp>
          <p:nvSpPr>
            <p:cNvPr id="677" name="Google Shape;677;p40"/>
            <p:cNvSpPr/>
            <p:nvPr/>
          </p:nvSpPr>
          <p:spPr>
            <a:xfrm>
              <a:off x="0" y="820650"/>
              <a:ext cx="10412915" cy="3068909"/>
            </a:xfrm>
            <a:prstGeom prst="rect">
              <a:avLst/>
            </a:prstGeom>
            <a:solidFill>
              <a:srgbClr val="CFDEEF">
                <a:alpha val="88235"/>
              </a:srgbClr>
            </a:solidFill>
            <a:ln cap="flat" cmpd="sng" w="12700">
              <a:solidFill>
                <a:srgbClr val="CFDEEF">
                  <a:alpha val="88235"/>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40"/>
            <p:cNvSpPr txBox="1"/>
            <p:nvPr/>
          </p:nvSpPr>
          <p:spPr>
            <a:xfrm>
              <a:off x="0" y="820650"/>
              <a:ext cx="10412915" cy="3068909"/>
            </a:xfrm>
            <a:prstGeom prst="rect">
              <a:avLst/>
            </a:prstGeom>
            <a:noFill/>
            <a:ln>
              <a:noFill/>
            </a:ln>
          </p:spPr>
          <p:txBody>
            <a:bodyPr anchorCtr="0" anchor="t" bIns="208025" lIns="138675" spcFirstLastPara="1" rIns="184900" wrap="square" tIns="138675">
              <a:noAutofit/>
            </a:bodyPr>
            <a:lstStyle/>
            <a:p>
              <a:pPr indent="-228600" lvl="1" marL="228600" marR="0" rtl="0" algn="l">
                <a:lnSpc>
                  <a:spcPct val="90000"/>
                </a:lnSpc>
                <a:spcBef>
                  <a:spcPts val="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This may be filed by either a parent or organization and alleges that there was a violation of IDEA within in the school.</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9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A Complaint Investigator is assigned and he/she examines the proposed violation.</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9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There is no appeal process for the complaint, but if either party is unhappy with the outcome, they may proceed with mediation and/or due process.</a:t>
              </a:r>
              <a:endParaRPr b="0" i="0" sz="1400" u="none" cap="none" strike="noStrike">
                <a:solidFill>
                  <a:srgbClr val="000000"/>
                </a:solidFill>
                <a:latin typeface="Arial"/>
                <a:ea typeface="Arial"/>
                <a:cs typeface="Arial"/>
                <a:sym typeface="Arial"/>
              </a:endParaRPr>
            </a:p>
          </p:txBody>
        </p:sp>
      </p:grpSp>
      <p:sp>
        <p:nvSpPr>
          <p:cNvPr id="679" name="Google Shape;679;p40"/>
          <p:cNvSpPr/>
          <p:nvPr/>
        </p:nvSpPr>
        <p:spPr>
          <a:xfrm>
            <a:off x="1217357" y="516333"/>
            <a:ext cx="9757286"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454A0"/>
                </a:solidFill>
                <a:latin typeface="Arial"/>
                <a:ea typeface="Arial"/>
                <a:cs typeface="Arial"/>
                <a:sym typeface="Arial"/>
              </a:rPr>
              <a:t>Addressing Disputes Using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Arial"/>
                <a:ea typeface="Arial"/>
                <a:cs typeface="Arial"/>
                <a:sym typeface="Arial"/>
              </a:rPr>
              <a:t>Procedural Safeguards </a:t>
            </a:r>
            <a:r>
              <a:rPr b="0" i="0" lang="en-US" sz="3600" u="none" cap="none" strike="noStrike">
                <a:solidFill>
                  <a:schemeClr val="dk1"/>
                </a:solidFill>
                <a:latin typeface="Arial"/>
                <a:ea typeface="Arial"/>
                <a:cs typeface="Arial"/>
                <a:sym typeface="Arial"/>
              </a:rPr>
              <a:t>and </a:t>
            </a:r>
            <a:r>
              <a:rPr b="0" i="0" lang="en-US" sz="4000" u="none" cap="none" strike="noStrike">
                <a:solidFill>
                  <a:schemeClr val="dk1"/>
                </a:solidFill>
                <a:latin typeface="Arial"/>
                <a:ea typeface="Arial"/>
                <a:cs typeface="Arial"/>
                <a:sym typeface="Arial"/>
              </a:rPr>
              <a:t>Due Process</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75294"/>
          </a:schemeClr>
        </a:solidFill>
      </p:bgPr>
    </p:bg>
    <p:spTree>
      <p:nvGrpSpPr>
        <p:cNvPr id="684" name="Shape 684"/>
        <p:cNvGrpSpPr/>
        <p:nvPr/>
      </p:nvGrpSpPr>
      <p:grpSpPr>
        <a:xfrm>
          <a:off x="0" y="0"/>
          <a:ext cx="0" cy="0"/>
          <a:chOff x="0" y="0"/>
          <a:chExt cx="0" cy="0"/>
        </a:xfrm>
      </p:grpSpPr>
      <p:sp>
        <p:nvSpPr>
          <p:cNvPr id="685" name="Google Shape;685;p41"/>
          <p:cNvSpPr/>
          <p:nvPr/>
        </p:nvSpPr>
        <p:spPr>
          <a:xfrm>
            <a:off x="1638059" y="2375941"/>
            <a:ext cx="861521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Arial"/>
              <a:ea typeface="Arial"/>
              <a:cs typeface="Arial"/>
              <a:sym typeface="Arial"/>
            </a:endParaRPr>
          </a:p>
        </p:txBody>
      </p:sp>
      <p:grpSp>
        <p:nvGrpSpPr>
          <p:cNvPr id="686" name="Google Shape;686;p41"/>
          <p:cNvGrpSpPr/>
          <p:nvPr/>
        </p:nvGrpSpPr>
        <p:grpSpPr>
          <a:xfrm>
            <a:off x="889541" y="2140566"/>
            <a:ext cx="10412915" cy="2050750"/>
            <a:chOff x="0" y="126888"/>
            <a:chExt cx="10412915" cy="1860904"/>
          </a:xfrm>
        </p:grpSpPr>
        <p:sp>
          <p:nvSpPr>
            <p:cNvPr id="687" name="Google Shape;687;p41"/>
            <p:cNvSpPr/>
            <p:nvPr/>
          </p:nvSpPr>
          <p:spPr>
            <a:xfrm>
              <a:off x="0" y="126888"/>
              <a:ext cx="10412915" cy="938584"/>
            </a:xfrm>
            <a:prstGeom prst="rect">
              <a:avLst/>
            </a:prstGeom>
            <a:solidFill>
              <a:srgbClr val="659C40"/>
            </a:solidFill>
            <a:ln cap="flat" cmpd="sng" w="12700">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41"/>
            <p:cNvSpPr txBox="1"/>
            <p:nvPr/>
          </p:nvSpPr>
          <p:spPr>
            <a:xfrm>
              <a:off x="0" y="126888"/>
              <a:ext cx="10412915" cy="938584"/>
            </a:xfrm>
            <a:prstGeom prst="rect">
              <a:avLst/>
            </a:prstGeom>
            <a:noFill/>
            <a:ln>
              <a:noFill/>
            </a:ln>
          </p:spPr>
          <p:txBody>
            <a:bodyPr anchorCtr="0" anchor="ctr" bIns="89400" lIns="156450" spcFirstLastPara="1" rIns="156450" wrap="square" tIns="89400">
              <a:noAutofit/>
            </a:bodyPr>
            <a:lstStyle/>
            <a:p>
              <a:pPr indent="0" lvl="0" marL="0" marR="0" rtl="0" algn="ctr">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2. </a:t>
              </a:r>
              <a:r>
                <a:rPr b="1" i="0" lang="en-US" sz="2800" u="none" cap="none" strike="noStrike">
                  <a:solidFill>
                    <a:schemeClr val="lt1"/>
                  </a:solidFill>
                  <a:latin typeface="Arial"/>
                  <a:ea typeface="Arial"/>
                  <a:cs typeface="Arial"/>
                  <a:sym typeface="Arial"/>
                </a:rPr>
                <a:t>Mediation</a:t>
              </a:r>
              <a:r>
                <a:rPr b="0" i="0" lang="en-US" sz="2200" u="none" cap="none" strike="noStrike">
                  <a:solidFill>
                    <a:schemeClr val="lt1"/>
                  </a:solidFill>
                  <a:latin typeface="Arial"/>
                  <a:ea typeface="Arial"/>
                  <a:cs typeface="Arial"/>
                  <a:sym typeface="Arial"/>
                </a:rPr>
                <a:t> is another process of resolving a conflict by which both parties (parents and school) agree to participate. </a:t>
              </a:r>
              <a:endParaRPr b="0" i="0" sz="1400" u="none" cap="none" strike="noStrike">
                <a:solidFill>
                  <a:srgbClr val="000000"/>
                </a:solidFill>
                <a:latin typeface="Arial"/>
                <a:ea typeface="Arial"/>
                <a:cs typeface="Arial"/>
                <a:sym typeface="Arial"/>
              </a:endParaRPr>
            </a:p>
          </p:txBody>
        </p:sp>
        <p:sp>
          <p:nvSpPr>
            <p:cNvPr id="689" name="Google Shape;689;p41"/>
            <p:cNvSpPr/>
            <p:nvPr/>
          </p:nvSpPr>
          <p:spPr>
            <a:xfrm>
              <a:off x="0" y="1065472"/>
              <a:ext cx="10412915" cy="922320"/>
            </a:xfrm>
            <a:prstGeom prst="rect">
              <a:avLst/>
            </a:prstGeom>
            <a:solidFill>
              <a:srgbClr val="D4E2CE">
                <a:alpha val="88235"/>
              </a:srgbClr>
            </a:solidFill>
            <a:ln cap="flat" cmpd="sng" w="12700">
              <a:solidFill>
                <a:srgbClr val="D4E2CE">
                  <a:alpha val="88235"/>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41"/>
            <p:cNvSpPr txBox="1"/>
            <p:nvPr/>
          </p:nvSpPr>
          <p:spPr>
            <a:xfrm>
              <a:off x="0" y="1065472"/>
              <a:ext cx="10412915" cy="922320"/>
            </a:xfrm>
            <a:prstGeom prst="rect">
              <a:avLst/>
            </a:prstGeom>
            <a:noFill/>
            <a:ln>
              <a:noFill/>
            </a:ln>
          </p:spPr>
          <p:txBody>
            <a:bodyPr anchorCtr="0" anchor="t" bIns="168000" lIns="112000" spcFirstLastPara="1" rIns="149350" wrap="square" tIns="112000">
              <a:noAutofit/>
            </a:bodyPr>
            <a:lstStyle/>
            <a:p>
              <a:pPr indent="-228600" lvl="1" marL="228600" marR="0" rtl="0" algn="l">
                <a:lnSpc>
                  <a:spcPct val="90000"/>
                </a:lnSpc>
                <a:spcBef>
                  <a:spcPts val="0"/>
                </a:spcBef>
                <a:spcAft>
                  <a:spcPts val="0"/>
                </a:spcAft>
                <a:buClr>
                  <a:schemeClr val="dk1"/>
                </a:buClr>
                <a:buSzPts val="2100"/>
                <a:buFont typeface="Arial"/>
                <a:buNone/>
              </a:pPr>
              <a:r>
                <a:rPr b="0" i="0" lang="en-US" sz="2100" u="none" cap="none" strike="noStrike">
                  <a:solidFill>
                    <a:schemeClr val="dk1"/>
                  </a:solidFill>
                  <a:latin typeface="Arial"/>
                  <a:ea typeface="Arial"/>
                  <a:cs typeface="Arial"/>
                  <a:sym typeface="Arial"/>
                </a:rPr>
                <a:t>A mediator is assigned, and both the parents and school present their perspectives to them, as well as participate in discussions about ways to resolve their opposing viewpoints.</a:t>
              </a:r>
              <a:endParaRPr b="0" i="0" sz="1400" u="none" cap="none" strike="noStrike">
                <a:solidFill>
                  <a:srgbClr val="000000"/>
                </a:solidFill>
                <a:latin typeface="Arial"/>
                <a:ea typeface="Arial"/>
                <a:cs typeface="Arial"/>
                <a:sym typeface="Arial"/>
              </a:endParaRPr>
            </a:p>
          </p:txBody>
        </p:sp>
      </p:grpSp>
      <p:grpSp>
        <p:nvGrpSpPr>
          <p:cNvPr id="691" name="Google Shape;691;p41"/>
          <p:cNvGrpSpPr/>
          <p:nvPr/>
        </p:nvGrpSpPr>
        <p:grpSpPr>
          <a:xfrm>
            <a:off x="1792933" y="4370692"/>
            <a:ext cx="8606134" cy="2110314"/>
            <a:chOff x="1228156" y="451"/>
            <a:chExt cx="8606134" cy="1938088"/>
          </a:xfrm>
        </p:grpSpPr>
        <p:sp>
          <p:nvSpPr>
            <p:cNvPr id="692" name="Google Shape;692;p41"/>
            <p:cNvSpPr/>
            <p:nvPr/>
          </p:nvSpPr>
          <p:spPr>
            <a:xfrm>
              <a:off x="1228156" y="451"/>
              <a:ext cx="4845222" cy="1938088"/>
            </a:xfrm>
            <a:prstGeom prst="chevron">
              <a:avLst>
                <a:gd fmla="val 5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41"/>
            <p:cNvSpPr txBox="1"/>
            <p:nvPr/>
          </p:nvSpPr>
          <p:spPr>
            <a:xfrm>
              <a:off x="2197200" y="451"/>
              <a:ext cx="2907134" cy="1938088"/>
            </a:xfrm>
            <a:prstGeom prst="rect">
              <a:avLst/>
            </a:prstGeom>
            <a:noFill/>
            <a:ln>
              <a:noFill/>
            </a:ln>
          </p:spPr>
          <p:txBody>
            <a:bodyPr anchorCtr="0" anchor="ctr" bIns="15225" lIns="30475" spcFirstLastPara="1" rIns="0" wrap="square" tIns="15225">
              <a:noAutofit/>
            </a:bodyPr>
            <a:lstStyle/>
            <a:p>
              <a:pPr indent="0" lvl="0" marL="0" marR="0" rtl="0"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There is no appeal process for mediation, and the agreement is considered to be legally binding.</a:t>
              </a:r>
              <a:endParaRPr b="0" i="0" sz="1400" u="none" cap="none" strike="noStrike">
                <a:solidFill>
                  <a:srgbClr val="000000"/>
                </a:solidFill>
                <a:latin typeface="Arial"/>
                <a:ea typeface="Arial"/>
                <a:cs typeface="Arial"/>
                <a:sym typeface="Arial"/>
              </a:endParaRPr>
            </a:p>
          </p:txBody>
        </p:sp>
        <p:sp>
          <p:nvSpPr>
            <p:cNvPr id="694" name="Google Shape;694;p41"/>
            <p:cNvSpPr/>
            <p:nvPr/>
          </p:nvSpPr>
          <p:spPr>
            <a:xfrm>
              <a:off x="5443499" y="165189"/>
              <a:ext cx="4390791" cy="1608613"/>
            </a:xfrm>
            <a:prstGeom prst="chevron">
              <a:avLst>
                <a:gd fmla="val 50000" name="adj"/>
              </a:avLst>
            </a:prstGeom>
            <a:solidFill>
              <a:srgbClr val="CCD3EA">
                <a:alpha val="88235"/>
              </a:srgbClr>
            </a:solidFill>
            <a:ln cap="flat" cmpd="sng" w="12700">
              <a:solidFill>
                <a:srgbClr val="CCD3EA">
                  <a:alpha val="88235"/>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41"/>
            <p:cNvSpPr txBox="1"/>
            <p:nvPr/>
          </p:nvSpPr>
          <p:spPr>
            <a:xfrm>
              <a:off x="6247806" y="165189"/>
              <a:ext cx="2782178" cy="1608613"/>
            </a:xfrm>
            <a:prstGeom prst="rect">
              <a:avLst/>
            </a:prstGeom>
            <a:noFill/>
            <a:ln>
              <a:noFill/>
            </a:ln>
          </p:spPr>
          <p:txBody>
            <a:bodyPr anchorCtr="0" anchor="ctr" bIns="14600" lIns="29200" spcFirstLastPara="1" rIns="0" wrap="square" tIns="14600">
              <a:noAutofit/>
            </a:bodyPr>
            <a:lstStyle/>
            <a:p>
              <a:pPr indent="0" lvl="0" marL="0" marR="0" rtl="0" algn="ctr">
                <a:lnSpc>
                  <a:spcPct val="90000"/>
                </a:lnSpc>
                <a:spcBef>
                  <a:spcPts val="0"/>
                </a:spcBef>
                <a:spcAft>
                  <a:spcPts val="0"/>
                </a:spcAft>
                <a:buClr>
                  <a:schemeClr val="dk1"/>
                </a:buClr>
                <a:buSzPts val="2300"/>
                <a:buFont typeface="Arial"/>
                <a:buNone/>
              </a:pPr>
              <a:r>
                <a:rPr b="0" i="0" lang="en-US" sz="2300" u="none" cap="none" strike="noStrike">
                  <a:solidFill>
                    <a:schemeClr val="dk1"/>
                  </a:solidFill>
                  <a:latin typeface="Arial"/>
                  <a:ea typeface="Arial"/>
                  <a:cs typeface="Arial"/>
                  <a:sym typeface="Arial"/>
                </a:rPr>
                <a:t>If an agreement cannot be met parents can move forward with Due Process.</a:t>
              </a:r>
              <a:endParaRPr b="0" i="0" sz="1400" u="none" cap="none" strike="noStrike">
                <a:solidFill>
                  <a:srgbClr val="000000"/>
                </a:solidFill>
                <a:latin typeface="Arial"/>
                <a:ea typeface="Arial"/>
                <a:cs typeface="Arial"/>
                <a:sym typeface="Arial"/>
              </a:endParaRPr>
            </a:p>
          </p:txBody>
        </p:sp>
      </p:grpSp>
      <p:sp>
        <p:nvSpPr>
          <p:cNvPr id="696" name="Google Shape;696;p41"/>
          <p:cNvSpPr/>
          <p:nvPr/>
        </p:nvSpPr>
        <p:spPr>
          <a:xfrm>
            <a:off x="1217357" y="516333"/>
            <a:ext cx="9757286"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454A0"/>
                </a:solidFill>
                <a:latin typeface="Arial"/>
                <a:ea typeface="Arial"/>
                <a:cs typeface="Arial"/>
                <a:sym typeface="Arial"/>
              </a:rPr>
              <a:t>Addressing Disputes Using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Arial"/>
                <a:ea typeface="Arial"/>
                <a:cs typeface="Arial"/>
                <a:sym typeface="Arial"/>
              </a:rPr>
              <a:t>Procedural Safeguards </a:t>
            </a:r>
            <a:r>
              <a:rPr b="0" i="0" lang="en-US" sz="3600" u="none" cap="none" strike="noStrike">
                <a:solidFill>
                  <a:schemeClr val="dk1"/>
                </a:solidFill>
                <a:latin typeface="Arial"/>
                <a:ea typeface="Arial"/>
                <a:cs typeface="Arial"/>
                <a:sym typeface="Arial"/>
              </a:rPr>
              <a:t>and </a:t>
            </a:r>
            <a:r>
              <a:rPr b="0" i="0" lang="en-US" sz="4000" u="none" cap="none" strike="noStrike">
                <a:solidFill>
                  <a:schemeClr val="dk1"/>
                </a:solidFill>
                <a:latin typeface="Arial"/>
                <a:ea typeface="Arial"/>
                <a:cs typeface="Arial"/>
                <a:sym typeface="Arial"/>
              </a:rPr>
              <a:t>Due Process</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76078"/>
          </a:schemeClr>
        </a:solidFill>
      </p:bgPr>
    </p:bg>
    <p:spTree>
      <p:nvGrpSpPr>
        <p:cNvPr id="701" name="Shape 701"/>
        <p:cNvGrpSpPr/>
        <p:nvPr/>
      </p:nvGrpSpPr>
      <p:grpSpPr>
        <a:xfrm>
          <a:off x="0" y="0"/>
          <a:ext cx="0" cy="0"/>
          <a:chOff x="0" y="0"/>
          <a:chExt cx="0" cy="0"/>
        </a:xfrm>
      </p:grpSpPr>
      <p:sp>
        <p:nvSpPr>
          <p:cNvPr id="702" name="Google Shape;702;g310ab22215b_0_87"/>
          <p:cNvSpPr/>
          <p:nvPr/>
        </p:nvSpPr>
        <p:spPr>
          <a:xfrm>
            <a:off x="1638059" y="2375941"/>
            <a:ext cx="8615100" cy="92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Arial"/>
              <a:ea typeface="Arial"/>
              <a:cs typeface="Arial"/>
              <a:sym typeface="Arial"/>
            </a:endParaRPr>
          </a:p>
        </p:txBody>
      </p:sp>
      <p:grpSp>
        <p:nvGrpSpPr>
          <p:cNvPr id="703" name="Google Shape;703;g310ab22215b_0_87"/>
          <p:cNvGrpSpPr/>
          <p:nvPr/>
        </p:nvGrpSpPr>
        <p:grpSpPr>
          <a:xfrm>
            <a:off x="865728" y="1886224"/>
            <a:ext cx="10460400" cy="2259358"/>
            <a:chOff x="0" y="14111"/>
            <a:chExt cx="10460400" cy="2115900"/>
          </a:xfrm>
        </p:grpSpPr>
        <p:sp>
          <p:nvSpPr>
            <p:cNvPr id="704" name="Google Shape;704;g310ab22215b_0_87"/>
            <p:cNvSpPr/>
            <p:nvPr/>
          </p:nvSpPr>
          <p:spPr>
            <a:xfrm>
              <a:off x="0" y="14111"/>
              <a:ext cx="10460400" cy="6336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g310ab22215b_0_87"/>
            <p:cNvSpPr txBox="1"/>
            <p:nvPr/>
          </p:nvSpPr>
          <p:spPr>
            <a:xfrm>
              <a:off x="0" y="14111"/>
              <a:ext cx="10460400" cy="633600"/>
            </a:xfrm>
            <a:prstGeom prst="rect">
              <a:avLst/>
            </a:prstGeom>
            <a:noFill/>
            <a:ln>
              <a:noFill/>
            </a:ln>
          </p:spPr>
          <p:txBody>
            <a:bodyPr anchorCtr="0" anchor="ctr" bIns="89400" lIns="156450" spcFirstLastPara="1" rIns="156450" wrap="square" tIns="89400">
              <a:noAutofit/>
            </a:bodyPr>
            <a:lstStyle/>
            <a:p>
              <a:pPr indent="0" lvl="0" marL="0" marR="0" rtl="0" algn="ctr">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3. A </a:t>
              </a:r>
              <a:r>
                <a:rPr b="1" i="0" lang="en-US" sz="2800" u="none" cap="none" strike="noStrike">
                  <a:solidFill>
                    <a:schemeClr val="lt1"/>
                  </a:solidFill>
                  <a:latin typeface="Arial"/>
                  <a:ea typeface="Arial"/>
                  <a:cs typeface="Arial"/>
                  <a:sym typeface="Arial"/>
                </a:rPr>
                <a:t>due process </a:t>
              </a:r>
              <a:r>
                <a:rPr b="0" i="0" lang="en-US" sz="2200" u="none" cap="none" strike="noStrike">
                  <a:solidFill>
                    <a:schemeClr val="lt1"/>
                  </a:solidFill>
                  <a:latin typeface="Arial"/>
                  <a:ea typeface="Arial"/>
                  <a:cs typeface="Arial"/>
                  <a:sym typeface="Arial"/>
                </a:rPr>
                <a:t>hearing is the last method by which a dispute may be resolved </a:t>
              </a:r>
              <a:endParaRPr b="0" i="0" sz="1400" u="none" cap="none" strike="noStrike">
                <a:solidFill>
                  <a:srgbClr val="000000"/>
                </a:solidFill>
                <a:latin typeface="Arial"/>
                <a:ea typeface="Arial"/>
                <a:cs typeface="Arial"/>
                <a:sym typeface="Arial"/>
              </a:endParaRPr>
            </a:p>
          </p:txBody>
        </p:sp>
        <p:sp>
          <p:nvSpPr>
            <p:cNvPr id="706" name="Google Shape;706;g310ab22215b_0_87"/>
            <p:cNvSpPr/>
            <p:nvPr/>
          </p:nvSpPr>
          <p:spPr>
            <a:xfrm>
              <a:off x="0" y="647711"/>
              <a:ext cx="10460400" cy="1466100"/>
            </a:xfrm>
            <a:prstGeom prst="rect">
              <a:avLst/>
            </a:prstGeom>
            <a:solidFill>
              <a:srgbClr val="F7D5CB">
                <a:alpha val="89019"/>
              </a:srgbClr>
            </a:solidFill>
            <a:ln cap="flat" cmpd="sng" w="12700">
              <a:solidFill>
                <a:srgbClr val="F7D5CB">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g310ab22215b_0_87"/>
            <p:cNvSpPr txBox="1"/>
            <p:nvPr/>
          </p:nvSpPr>
          <p:spPr>
            <a:xfrm>
              <a:off x="0" y="647711"/>
              <a:ext cx="10460400" cy="1482300"/>
            </a:xfrm>
            <a:prstGeom prst="rect">
              <a:avLst/>
            </a:prstGeom>
            <a:noFill/>
            <a:ln>
              <a:noFill/>
            </a:ln>
          </p:spPr>
          <p:txBody>
            <a:bodyPr anchorCtr="0" anchor="t" bIns="176000" lIns="117325" spcFirstLastPara="1" rIns="156450" wrap="square" tIns="117325">
              <a:noAutofit/>
            </a:bodyPr>
            <a:lstStyle/>
            <a:p>
              <a:pPr indent="-228600" lvl="1" marL="228600" marR="0" rtl="0" algn="l">
                <a:lnSpc>
                  <a:spcPct val="90000"/>
                </a:lnSpc>
                <a:spcBef>
                  <a:spcPts val="0"/>
                </a:spcBef>
                <a:spcAft>
                  <a:spcPts val="0"/>
                </a:spcAft>
                <a:buClr>
                  <a:schemeClr val="dk1"/>
                </a:buClr>
                <a:buSzPts val="2200"/>
                <a:buFont typeface="Arial"/>
                <a:buNone/>
              </a:pPr>
              <a:r>
                <a:rPr b="0" i="0" lang="en-US" sz="2200" u="none" cap="none" strike="noStrike">
                  <a:solidFill>
                    <a:schemeClr val="dk1"/>
                  </a:solidFill>
                  <a:latin typeface="Arial"/>
                  <a:ea typeface="Arial"/>
                  <a:cs typeface="Arial"/>
                  <a:sym typeface="Arial"/>
                </a:rPr>
                <a:t>A written complaint requesting due process may be filed to the Maine DOE by either the parent or the school district.</a:t>
              </a:r>
              <a:endParaRPr b="0" i="0" sz="1400" u="none" cap="none" strike="noStrike">
                <a:solidFill>
                  <a:srgbClr val="000000"/>
                </a:solidFill>
                <a:latin typeface="Arial"/>
                <a:ea typeface="Arial"/>
                <a:cs typeface="Arial"/>
                <a:sym typeface="Arial"/>
              </a:endParaRPr>
            </a:p>
            <a:p>
              <a:pPr indent="-222250" lvl="2" marL="457200" marR="0" rtl="0" algn="l">
                <a:lnSpc>
                  <a:spcPct val="90000"/>
                </a:lnSpc>
                <a:spcBef>
                  <a:spcPts val="330"/>
                </a:spcBef>
                <a:spcAft>
                  <a:spcPts val="0"/>
                </a:spcAft>
                <a:buClr>
                  <a:schemeClr val="dk1"/>
                </a:buClr>
                <a:buSzPts val="2100"/>
                <a:buFont typeface="Arial"/>
                <a:buChar char="•"/>
              </a:pPr>
              <a:r>
                <a:rPr b="0" i="1" lang="en-US" sz="2100" u="none" cap="none" strike="noStrike">
                  <a:solidFill>
                    <a:schemeClr val="dk1"/>
                  </a:solidFill>
                  <a:latin typeface="Arial"/>
                  <a:ea typeface="Arial"/>
                  <a:cs typeface="Arial"/>
                  <a:sym typeface="Arial"/>
                </a:rPr>
                <a:t>If both parties do not choose to resolve the dispute by participating in mediation, a resolution meeting is required.</a:t>
              </a:r>
              <a:endParaRPr b="0" i="0" sz="2100" u="none" cap="none" strike="noStrike">
                <a:solidFill>
                  <a:schemeClr val="dk1"/>
                </a:solidFill>
                <a:latin typeface="Arial"/>
                <a:ea typeface="Arial"/>
                <a:cs typeface="Arial"/>
                <a:sym typeface="Arial"/>
              </a:endParaRPr>
            </a:p>
          </p:txBody>
        </p:sp>
      </p:grpSp>
      <p:sp>
        <p:nvSpPr>
          <p:cNvPr id="708" name="Google Shape;708;g310ab22215b_0_87"/>
          <p:cNvSpPr/>
          <p:nvPr/>
        </p:nvSpPr>
        <p:spPr>
          <a:xfrm>
            <a:off x="934148" y="4225285"/>
            <a:ext cx="10323600" cy="230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300" u="none" cap="none" strike="noStrike">
                <a:solidFill>
                  <a:schemeClr val="dk1"/>
                </a:solidFill>
                <a:latin typeface="Arial"/>
                <a:ea typeface="Arial"/>
                <a:cs typeface="Arial"/>
                <a:sym typeface="Arial"/>
              </a:rPr>
              <a:t>There will be a hearing officer assigned to the meeting, and he/she is tasked with the responsibility of determining if a violation has occurred and how the violation must be remedied. Both parties provide evidence and/or witnesses.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1" lang="en-US" sz="2300" u="none" cap="none" strike="noStrike">
                <a:solidFill>
                  <a:schemeClr val="dk1"/>
                </a:solidFill>
                <a:latin typeface="Arial"/>
                <a:ea typeface="Arial"/>
                <a:cs typeface="Arial"/>
                <a:sym typeface="Arial"/>
              </a:rPr>
              <a:t>There is an appeal process if the finding is not acceptable to the parties involved.</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09" name="Google Shape;709;g310ab22215b_0_87"/>
          <p:cNvSpPr/>
          <p:nvPr/>
        </p:nvSpPr>
        <p:spPr>
          <a:xfrm>
            <a:off x="1217357" y="516333"/>
            <a:ext cx="9757200" cy="120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454A0"/>
                </a:solidFill>
                <a:latin typeface="Arial"/>
                <a:ea typeface="Arial"/>
                <a:cs typeface="Arial"/>
                <a:sym typeface="Arial"/>
              </a:rPr>
              <a:t>Addressing Disputes Using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Arial"/>
                <a:ea typeface="Arial"/>
                <a:cs typeface="Arial"/>
                <a:sym typeface="Arial"/>
              </a:rPr>
              <a:t>Procedural Safeguards </a:t>
            </a:r>
            <a:r>
              <a:rPr b="0" i="0" lang="en-US" sz="3600" u="none" cap="none" strike="noStrike">
                <a:solidFill>
                  <a:schemeClr val="dk1"/>
                </a:solidFill>
                <a:latin typeface="Arial"/>
                <a:ea typeface="Arial"/>
                <a:cs typeface="Arial"/>
                <a:sym typeface="Arial"/>
              </a:rPr>
              <a:t>and </a:t>
            </a:r>
            <a:r>
              <a:rPr b="0" i="0" lang="en-US" sz="4000" u="none" cap="none" strike="noStrike">
                <a:solidFill>
                  <a:schemeClr val="dk1"/>
                </a:solidFill>
                <a:latin typeface="Arial"/>
                <a:ea typeface="Arial"/>
                <a:cs typeface="Arial"/>
                <a:sym typeface="Arial"/>
              </a:rPr>
              <a:t>Due Process</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3" name="Shape 713"/>
        <p:cNvGrpSpPr/>
        <p:nvPr/>
      </p:nvGrpSpPr>
      <p:grpSpPr>
        <a:xfrm>
          <a:off x="0" y="0"/>
          <a:ext cx="0" cy="0"/>
          <a:chOff x="0" y="0"/>
          <a:chExt cx="0" cy="0"/>
        </a:xfrm>
      </p:grpSpPr>
      <p:sp>
        <p:nvSpPr>
          <p:cNvPr id="714" name="Google Shape;714;g27e5a2b19da_0_0"/>
          <p:cNvSpPr/>
          <p:nvPr/>
        </p:nvSpPr>
        <p:spPr>
          <a:xfrm>
            <a:off x="0" y="0"/>
            <a:ext cx="12188700" cy="6858000"/>
          </a:xfrm>
          <a:prstGeom prst="rect">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715" name="Google Shape;715;g27e5a2b19da_0_0"/>
          <p:cNvSpPr txBox="1"/>
          <p:nvPr/>
        </p:nvSpPr>
        <p:spPr>
          <a:xfrm>
            <a:off x="7202656" y="525195"/>
            <a:ext cx="4148100" cy="2806500"/>
          </a:xfrm>
          <a:prstGeom prst="rect">
            <a:avLst/>
          </a:prstGeom>
          <a:noFill/>
          <a:ln>
            <a:noFill/>
          </a:ln>
        </p:spPr>
        <p:txBody>
          <a:bodyPr anchorCtr="0" anchor="b" bIns="60925" lIns="121900" spcFirstLastPara="1" rIns="121900" wrap="square" tIns="60925">
            <a:norm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Family Support Navigators</a:t>
            </a:r>
            <a:endParaRPr b="0" i="0" sz="1900" u="none" cap="none" strike="noStrike">
              <a:solidFill>
                <a:srgbClr val="000000"/>
              </a:solidFill>
              <a:latin typeface="Arial"/>
              <a:ea typeface="Arial"/>
              <a:cs typeface="Arial"/>
              <a:sym typeface="Arial"/>
            </a:endParaRPr>
          </a:p>
        </p:txBody>
      </p:sp>
      <p:pic>
        <p:nvPicPr>
          <p:cNvPr id="716" name="Google Shape;716;g27e5a2b19da_0_0"/>
          <p:cNvPicPr preferRelativeResize="0"/>
          <p:nvPr/>
        </p:nvPicPr>
        <p:blipFill rotWithShape="1">
          <a:blip r:embed="rId3">
            <a:alphaModFix/>
          </a:blip>
          <a:srcRect b="0" l="0" r="0" t="0"/>
          <a:stretch/>
        </p:blipFill>
        <p:spPr>
          <a:xfrm>
            <a:off x="434753" y="364308"/>
            <a:ext cx="6132829" cy="6132829"/>
          </a:xfrm>
          <a:prstGeom prst="rect">
            <a:avLst/>
          </a:prstGeom>
          <a:noFill/>
          <a:ln>
            <a:noFill/>
          </a:ln>
        </p:spPr>
      </p:pic>
      <p:sp>
        <p:nvSpPr>
          <p:cNvPr id="717" name="Google Shape;717;g27e5a2b19da_0_0"/>
          <p:cNvSpPr txBox="1"/>
          <p:nvPr/>
        </p:nvSpPr>
        <p:spPr>
          <a:xfrm>
            <a:off x="7202656" y="3526300"/>
            <a:ext cx="4148100" cy="1617300"/>
          </a:xfrm>
          <a:prstGeom prst="rect">
            <a:avLst/>
          </a:prstGeom>
          <a:noFill/>
          <a:ln>
            <a:noFill/>
          </a:ln>
        </p:spPr>
        <p:txBody>
          <a:bodyPr anchorCtr="0" anchor="t" bIns="60925" lIns="121900" spcFirstLastPara="1" rIns="121900" wrap="square" tIns="60925">
            <a:norm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Our Family Support Navigators are trained parents who have personal experience navigating the systems of care in Maine and can provide support at no-cost to you!</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46"/>
          <p:cNvSpPr/>
          <p:nvPr/>
        </p:nvSpPr>
        <p:spPr>
          <a:xfrm>
            <a:off x="5931171" y="4937332"/>
            <a:ext cx="5802849" cy="198009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3200"/>
              <a:buFont typeface="Arial"/>
              <a:buNone/>
            </a:pPr>
            <a:r>
              <a:rPr b="0" i="0" lang="en-US" sz="3200" u="none" cap="none" strike="noStrike">
                <a:solidFill>
                  <a:srgbClr val="0454A0"/>
                </a:solidFill>
                <a:latin typeface="Arial"/>
                <a:ea typeface="Arial"/>
                <a:cs typeface="Arial"/>
                <a:sym typeface="Arial"/>
              </a:rPr>
              <a:t>parentconnect@mpf.org</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3200"/>
              <a:buFont typeface="Arial"/>
              <a:buNone/>
            </a:pPr>
            <a:r>
              <a:rPr b="0" i="0" lang="en-US" sz="3200" u="none" cap="none" strike="noStrike">
                <a:solidFill>
                  <a:srgbClr val="0454A0"/>
                </a:solidFill>
                <a:latin typeface="Arial"/>
                <a:ea typeface="Arial"/>
                <a:cs typeface="Arial"/>
                <a:sym typeface="Arial"/>
              </a:rPr>
              <a:t>1-800-870-7746</a:t>
            </a:r>
            <a:r>
              <a:rPr b="0" i="0" lang="en-US" sz="2667" u="none" cap="none" strike="noStrike">
                <a:solidFill>
                  <a:srgbClr val="0454A0"/>
                </a:solidFill>
                <a:latin typeface="Arial"/>
                <a:ea typeface="Arial"/>
                <a:cs typeface="Arial"/>
                <a:sym typeface="Arial"/>
              </a:rPr>
              <a:t> (in-state only)</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3200"/>
              <a:buFont typeface="Arial"/>
              <a:buNone/>
            </a:pPr>
            <a:r>
              <a:rPr b="0" i="0" lang="en-US" sz="3200" u="none" cap="none" strike="noStrike">
                <a:solidFill>
                  <a:srgbClr val="0454A0"/>
                </a:solidFill>
                <a:latin typeface="Arial"/>
                <a:ea typeface="Arial"/>
                <a:cs typeface="Arial"/>
                <a:sym typeface="Arial"/>
              </a:rPr>
              <a:t>207-588-1933</a:t>
            </a:r>
            <a:r>
              <a:rPr b="0" i="0" lang="en-US" sz="2667" u="none" cap="none" strike="noStrike">
                <a:solidFill>
                  <a:srgbClr val="0454A0"/>
                </a:solidFill>
                <a:latin typeface="Arial"/>
                <a:ea typeface="Arial"/>
                <a:cs typeface="Arial"/>
                <a:sym typeface="Arial"/>
              </a:rPr>
              <a:t> (nationwide)</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667"/>
              <a:buFont typeface="Arial"/>
              <a:buNone/>
            </a:pPr>
            <a:r>
              <a:t/>
            </a:r>
            <a:endParaRPr b="0" i="0" sz="2667" u="none" cap="none" strike="noStrike">
              <a:solidFill>
                <a:srgbClr val="0454A0"/>
              </a:solidFill>
              <a:latin typeface="Arial"/>
              <a:ea typeface="Arial"/>
              <a:cs typeface="Arial"/>
              <a:sym typeface="Arial"/>
            </a:endParaRPr>
          </a:p>
        </p:txBody>
      </p:sp>
      <p:pic>
        <p:nvPicPr>
          <p:cNvPr id="724" name="Google Shape;724;p46"/>
          <p:cNvPicPr preferRelativeResize="0"/>
          <p:nvPr/>
        </p:nvPicPr>
        <p:blipFill rotWithShape="1">
          <a:blip r:embed="rId3">
            <a:alphaModFix/>
          </a:blip>
          <a:srcRect b="0" l="0" r="0" t="0"/>
          <a:stretch/>
        </p:blipFill>
        <p:spPr>
          <a:xfrm>
            <a:off x="10137971" y="2494495"/>
            <a:ext cx="1282304" cy="1282304"/>
          </a:xfrm>
          <a:prstGeom prst="rect">
            <a:avLst/>
          </a:prstGeom>
          <a:noFill/>
          <a:ln>
            <a:noFill/>
          </a:ln>
        </p:spPr>
      </p:pic>
      <p:pic>
        <p:nvPicPr>
          <p:cNvPr descr="A drawing of a cartoon character&#10;&#10;Description automatically generated" id="725" name="Google Shape;725;p46"/>
          <p:cNvPicPr preferRelativeResize="0"/>
          <p:nvPr/>
        </p:nvPicPr>
        <p:blipFill rotWithShape="1">
          <a:blip r:embed="rId4">
            <a:alphaModFix/>
          </a:blip>
          <a:srcRect b="0" l="0" r="0" t="0"/>
          <a:stretch/>
        </p:blipFill>
        <p:spPr>
          <a:xfrm>
            <a:off x="10202056" y="3741758"/>
            <a:ext cx="1017635" cy="715524"/>
          </a:xfrm>
          <a:prstGeom prst="rect">
            <a:avLst/>
          </a:prstGeom>
          <a:noFill/>
          <a:ln>
            <a:noFill/>
          </a:ln>
        </p:spPr>
      </p:pic>
      <p:pic>
        <p:nvPicPr>
          <p:cNvPr descr="A picture containing clipart, first-aid kit&#10;&#10;Description automatically generated" id="726" name="Google Shape;726;p46"/>
          <p:cNvPicPr preferRelativeResize="0"/>
          <p:nvPr/>
        </p:nvPicPr>
        <p:blipFill rotWithShape="1">
          <a:blip r:embed="rId5">
            <a:alphaModFix/>
          </a:blip>
          <a:srcRect b="0" l="0" r="0" t="0"/>
          <a:stretch/>
        </p:blipFill>
        <p:spPr>
          <a:xfrm>
            <a:off x="10202057" y="361427"/>
            <a:ext cx="928607" cy="928607"/>
          </a:xfrm>
          <a:prstGeom prst="rect">
            <a:avLst/>
          </a:prstGeom>
          <a:noFill/>
          <a:ln>
            <a:noFill/>
          </a:ln>
        </p:spPr>
      </p:pic>
      <p:pic>
        <p:nvPicPr>
          <p:cNvPr id="727" name="Google Shape;727;p46"/>
          <p:cNvPicPr preferRelativeResize="0"/>
          <p:nvPr/>
        </p:nvPicPr>
        <p:blipFill rotWithShape="1">
          <a:blip r:embed="rId6">
            <a:alphaModFix/>
          </a:blip>
          <a:srcRect b="0" l="0" r="0" t="0"/>
          <a:stretch/>
        </p:blipFill>
        <p:spPr>
          <a:xfrm>
            <a:off x="10202057" y="1579646"/>
            <a:ext cx="992692" cy="992692"/>
          </a:xfrm>
          <a:prstGeom prst="rect">
            <a:avLst/>
          </a:prstGeom>
          <a:noFill/>
          <a:ln>
            <a:noFill/>
          </a:ln>
        </p:spPr>
      </p:pic>
      <p:pic>
        <p:nvPicPr>
          <p:cNvPr descr="Icon&#10;&#10;Description automatically generated with medium confidence" id="728" name="Google Shape;728;p46"/>
          <p:cNvPicPr preferRelativeResize="0"/>
          <p:nvPr/>
        </p:nvPicPr>
        <p:blipFill rotWithShape="1">
          <a:blip r:embed="rId7">
            <a:alphaModFix/>
          </a:blip>
          <a:srcRect b="0" l="0" r="0" t="0"/>
          <a:stretch/>
        </p:blipFill>
        <p:spPr>
          <a:xfrm>
            <a:off x="771725" y="1011724"/>
            <a:ext cx="8060871" cy="2650213"/>
          </a:xfrm>
          <a:prstGeom prst="rect">
            <a:avLst/>
          </a:prstGeom>
          <a:noFill/>
          <a:ln>
            <a:noFill/>
          </a:ln>
        </p:spPr>
      </p:pic>
      <p:sp>
        <p:nvSpPr>
          <p:cNvPr id="729" name="Google Shape;729;p46"/>
          <p:cNvSpPr txBox="1"/>
          <p:nvPr/>
        </p:nvSpPr>
        <p:spPr>
          <a:xfrm>
            <a:off x="3715422" y="3450812"/>
            <a:ext cx="4761155"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1793BC"/>
                </a:solidFill>
                <a:latin typeface="Arial"/>
                <a:ea typeface="Arial"/>
                <a:cs typeface="Arial"/>
                <a:sym typeface="Arial"/>
              </a:rPr>
              <a:t>www.mpf.org</a:t>
            </a:r>
            <a:endParaRPr b="0" i="0" sz="4800" u="none" cap="none" strike="noStrike">
              <a:solidFill>
                <a:srgbClr val="1793BC"/>
              </a:solidFill>
              <a:latin typeface="Arial"/>
              <a:ea typeface="Arial"/>
              <a:cs typeface="Arial"/>
              <a:sym typeface="Arial"/>
            </a:endParaRPr>
          </a:p>
        </p:txBody>
      </p:sp>
      <p:sp>
        <p:nvSpPr>
          <p:cNvPr id="730" name="Google Shape;730;p46"/>
          <p:cNvSpPr txBox="1"/>
          <p:nvPr/>
        </p:nvSpPr>
        <p:spPr>
          <a:xfrm>
            <a:off x="574747" y="5023260"/>
            <a:ext cx="4055681"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454A0"/>
                </a:solidFill>
                <a:latin typeface="Arial"/>
                <a:ea typeface="Arial"/>
                <a:cs typeface="Arial"/>
                <a:sym typeface="Arial"/>
              </a:rPr>
              <a:t>484 Maine Ave. 2D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454A0"/>
                </a:solidFill>
                <a:latin typeface="Arial"/>
                <a:ea typeface="Arial"/>
                <a:cs typeface="Arial"/>
                <a:sym typeface="Arial"/>
              </a:rPr>
              <a:t>Farmingdale, ME 04344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0" name="Shape 180"/>
        <p:cNvGrpSpPr/>
        <p:nvPr/>
      </p:nvGrpSpPr>
      <p:grpSpPr>
        <a:xfrm>
          <a:off x="0" y="0"/>
          <a:ext cx="0" cy="0"/>
          <a:chOff x="0" y="0"/>
          <a:chExt cx="0" cy="0"/>
        </a:xfrm>
      </p:grpSpPr>
      <p:pic>
        <p:nvPicPr>
          <p:cNvPr descr="A close up of a leaf&#10;&#10;Description automatically generated with medium confidence" id="181" name="Google Shape;181;p5"/>
          <p:cNvPicPr preferRelativeResize="0"/>
          <p:nvPr/>
        </p:nvPicPr>
        <p:blipFill rotWithShape="1">
          <a:blip r:embed="rId3">
            <a:alphaModFix amt="35000"/>
          </a:blip>
          <a:srcRect b="12447" l="0" r="0" t="3278"/>
          <a:stretch/>
        </p:blipFill>
        <p:spPr>
          <a:xfrm>
            <a:off x="20" y="1"/>
            <a:ext cx="12191980" cy="6857999"/>
          </a:xfrm>
          <a:prstGeom prst="rect">
            <a:avLst/>
          </a:prstGeom>
          <a:noFill/>
          <a:ln>
            <a:noFill/>
          </a:ln>
        </p:spPr>
      </p:pic>
      <p:sp>
        <p:nvSpPr>
          <p:cNvPr id="182" name="Google Shape;182;p5"/>
          <p:cNvSpPr txBox="1"/>
          <p:nvPr/>
        </p:nvSpPr>
        <p:spPr>
          <a:xfrm>
            <a:off x="838201" y="1065862"/>
            <a:ext cx="3313164" cy="4726276"/>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rgbClr val="000000"/>
              </a:buClr>
              <a:buSzPts val="4000"/>
              <a:buFont typeface="Arial"/>
              <a:buNone/>
            </a:pPr>
            <a:r>
              <a:rPr b="1" i="0" lang="en-US" sz="4000" u="none" cap="none" strike="noStrike">
                <a:solidFill>
                  <a:srgbClr val="FFFFFF"/>
                </a:solidFill>
                <a:latin typeface="Arial"/>
                <a:ea typeface="Arial"/>
                <a:cs typeface="Arial"/>
                <a:sym typeface="Arial"/>
              </a:rPr>
              <a:t>Who oversees Special Education?</a:t>
            </a:r>
            <a:endParaRPr b="0" i="0" sz="1400" u="none" cap="none" strike="noStrike">
              <a:solidFill>
                <a:srgbClr val="000000"/>
              </a:solidFill>
              <a:latin typeface="Arial"/>
              <a:ea typeface="Arial"/>
              <a:cs typeface="Arial"/>
              <a:sym typeface="Arial"/>
            </a:endParaRPr>
          </a:p>
        </p:txBody>
      </p:sp>
      <p:grpSp>
        <p:nvGrpSpPr>
          <p:cNvPr id="183" name="Google Shape;183;p5"/>
          <p:cNvGrpSpPr/>
          <p:nvPr/>
        </p:nvGrpSpPr>
        <p:grpSpPr>
          <a:xfrm>
            <a:off x="4473078" y="1065862"/>
            <a:ext cx="7583455" cy="5207938"/>
            <a:chOff x="0" y="5598"/>
            <a:chExt cx="6779121" cy="5055220"/>
          </a:xfrm>
        </p:grpSpPr>
        <p:sp>
          <p:nvSpPr>
            <p:cNvPr id="184" name="Google Shape;184;p5"/>
            <p:cNvSpPr/>
            <p:nvPr/>
          </p:nvSpPr>
          <p:spPr>
            <a:xfrm>
              <a:off x="0" y="359838"/>
              <a:ext cx="6779121" cy="2041200"/>
            </a:xfrm>
            <a:prstGeom prst="rect">
              <a:avLst/>
            </a:prstGeom>
            <a:solidFill>
              <a:schemeClr val="lt1">
                <a:alpha val="88235"/>
              </a:schemeClr>
            </a:solid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5"/>
            <p:cNvSpPr txBox="1"/>
            <p:nvPr/>
          </p:nvSpPr>
          <p:spPr>
            <a:xfrm>
              <a:off x="0" y="359838"/>
              <a:ext cx="6779121" cy="2041200"/>
            </a:xfrm>
            <a:prstGeom prst="rect">
              <a:avLst/>
            </a:prstGeom>
            <a:noFill/>
            <a:ln>
              <a:noFill/>
            </a:ln>
          </p:spPr>
          <p:txBody>
            <a:bodyPr anchorCtr="0" anchor="t" bIns="170675" lIns="526125" spcFirstLastPara="1" rIns="526125" wrap="square" tIns="499850">
              <a:noAutofit/>
            </a:bodyPr>
            <a:lstStyle/>
            <a:p>
              <a:pPr indent="-228600" lvl="1" marL="228600" marR="0" rtl="0" algn="l">
                <a:lnSpc>
                  <a:spcPct val="90000"/>
                </a:lnSpc>
                <a:spcBef>
                  <a:spcPts val="0"/>
                </a:spcBef>
                <a:spcAft>
                  <a:spcPts val="0"/>
                </a:spcAft>
                <a:buClr>
                  <a:schemeClr val="dk1"/>
                </a:buClr>
                <a:buSzPts val="2400"/>
                <a:buFont typeface="Arial"/>
                <a:buNone/>
              </a:pPr>
              <a:r>
                <a:rPr b="0" i="0" lang="en-US" sz="2400" u="none" cap="none" strike="noStrike">
                  <a:solidFill>
                    <a:srgbClr val="262626"/>
                  </a:solidFill>
                  <a:latin typeface="Arial"/>
                  <a:ea typeface="Arial"/>
                  <a:cs typeface="Arial"/>
                  <a:sym typeface="Arial"/>
                </a:rPr>
                <a:t>Special Education (SPED) is  mandated by the Individuals with Disabilities Education Act (IDEA) which is overseen by the federal Office of Special Education Programs (OSEP)</a:t>
              </a:r>
              <a:endParaRPr b="0" i="0" sz="1400" u="none" cap="none" strike="noStrike">
                <a:solidFill>
                  <a:srgbClr val="262626"/>
                </a:solidFill>
                <a:latin typeface="Arial"/>
                <a:ea typeface="Arial"/>
                <a:cs typeface="Arial"/>
                <a:sym typeface="Arial"/>
              </a:endParaRPr>
            </a:p>
          </p:txBody>
        </p:sp>
        <p:sp>
          <p:nvSpPr>
            <p:cNvPr id="186" name="Google Shape;186;p5"/>
            <p:cNvSpPr/>
            <p:nvPr/>
          </p:nvSpPr>
          <p:spPr>
            <a:xfrm>
              <a:off x="338956" y="5598"/>
              <a:ext cx="4745384" cy="708480"/>
            </a:xfrm>
            <a:prstGeom prst="roundRect">
              <a:avLst>
                <a:gd fmla="val 16667" name="adj"/>
              </a:avLst>
            </a:prstGeom>
            <a:gradFill>
              <a:gsLst>
                <a:gs pos="0">
                  <a:srgbClr val="6EA5DA"/>
                </a:gs>
                <a:gs pos="50000">
                  <a:srgbClr val="529BDA"/>
                </a:gs>
                <a:gs pos="100000">
                  <a:srgbClr val="4188C8"/>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5"/>
            <p:cNvSpPr txBox="1"/>
            <p:nvPr/>
          </p:nvSpPr>
          <p:spPr>
            <a:xfrm>
              <a:off x="373541" y="40183"/>
              <a:ext cx="4676214" cy="639310"/>
            </a:xfrm>
            <a:prstGeom prst="rect">
              <a:avLst/>
            </a:prstGeom>
            <a:noFill/>
            <a:ln>
              <a:noFill/>
            </a:ln>
          </p:spPr>
          <p:txBody>
            <a:bodyPr anchorCtr="0" anchor="ctr" bIns="0" lIns="179350" spcFirstLastPara="1" rIns="179350" wrap="square" tIns="0">
              <a:noAutofit/>
            </a:bodyPr>
            <a:lstStyle/>
            <a:p>
              <a:pPr indent="0" lvl="0" marL="0" marR="0" rtl="0" algn="l">
                <a:lnSpc>
                  <a:spcPct val="90000"/>
                </a:lnSpc>
                <a:spcBef>
                  <a:spcPts val="0"/>
                </a:spcBef>
                <a:spcAft>
                  <a:spcPts val="0"/>
                </a:spcAft>
                <a:buClr>
                  <a:schemeClr val="lt1"/>
                </a:buClr>
                <a:buSzPts val="2400"/>
                <a:buFont typeface="Arial"/>
                <a:buNone/>
              </a:pPr>
              <a:r>
                <a:rPr b="1" i="0" lang="en-US" sz="2400" u="none" cap="none" strike="noStrike">
                  <a:solidFill>
                    <a:schemeClr val="lt1"/>
                  </a:solidFill>
                  <a:latin typeface="Arial"/>
                  <a:ea typeface="Arial"/>
                  <a:cs typeface="Arial"/>
                  <a:sym typeface="Arial"/>
                </a:rPr>
                <a:t>Federal: </a:t>
              </a:r>
              <a:endParaRPr b="0" i="0" sz="2400" u="none" cap="none" strike="noStrike">
                <a:solidFill>
                  <a:schemeClr val="lt1"/>
                </a:solidFill>
                <a:latin typeface="Arial"/>
                <a:ea typeface="Arial"/>
                <a:cs typeface="Arial"/>
                <a:sym typeface="Arial"/>
              </a:endParaRPr>
            </a:p>
          </p:txBody>
        </p:sp>
        <p:sp>
          <p:nvSpPr>
            <p:cNvPr id="188" name="Google Shape;188;p5"/>
            <p:cNvSpPr/>
            <p:nvPr/>
          </p:nvSpPr>
          <p:spPr>
            <a:xfrm>
              <a:off x="0" y="2884877"/>
              <a:ext cx="6779121" cy="2175941"/>
            </a:xfrm>
            <a:prstGeom prst="rect">
              <a:avLst/>
            </a:prstGeom>
            <a:solidFill>
              <a:schemeClr val="lt1">
                <a:alpha val="88235"/>
              </a:schemeClr>
            </a:solidFill>
            <a:ln cap="flat" cmpd="sng" w="9525">
              <a:solidFill>
                <a:srgbClr val="6FAB4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5"/>
            <p:cNvSpPr txBox="1"/>
            <p:nvPr/>
          </p:nvSpPr>
          <p:spPr>
            <a:xfrm>
              <a:off x="0" y="2884877"/>
              <a:ext cx="6779121" cy="2175941"/>
            </a:xfrm>
            <a:prstGeom prst="rect">
              <a:avLst/>
            </a:prstGeom>
            <a:noFill/>
            <a:ln>
              <a:noFill/>
            </a:ln>
          </p:spPr>
          <p:txBody>
            <a:bodyPr anchorCtr="0" anchor="t" bIns="170675" lIns="526125" spcFirstLastPara="1" rIns="526125" wrap="square" tIns="499850">
              <a:noAutofit/>
            </a:bodyPr>
            <a:lstStyle/>
            <a:p>
              <a:pPr indent="-228600" lvl="1" marL="228600" marR="0" rtl="0" algn="l">
                <a:lnSpc>
                  <a:spcPct val="90000"/>
                </a:lnSpc>
                <a:spcBef>
                  <a:spcPts val="0"/>
                </a:spcBef>
                <a:spcAft>
                  <a:spcPts val="0"/>
                </a:spcAft>
                <a:buClr>
                  <a:schemeClr val="dk1"/>
                </a:buClr>
                <a:buSzPts val="2400"/>
                <a:buFont typeface="Arial"/>
                <a:buNone/>
              </a:pPr>
              <a:r>
                <a:rPr b="0" i="0" lang="en-US" sz="2400" u="none" cap="none" strike="noStrike">
                  <a:solidFill>
                    <a:srgbClr val="262626"/>
                  </a:solidFill>
                  <a:latin typeface="Arial"/>
                  <a:ea typeface="Arial"/>
                  <a:cs typeface="Arial"/>
                  <a:sym typeface="Arial"/>
                </a:rPr>
                <a:t>Mandated by the Maine Unified Special Education Regulations (MUSER) or Chapter 101 which is overseen by Maine Department of Education Office of Special Services</a:t>
              </a:r>
              <a:endParaRPr b="0" i="0" sz="1400" u="none" cap="none" strike="noStrike">
                <a:solidFill>
                  <a:srgbClr val="262626"/>
                </a:solidFill>
                <a:latin typeface="Arial"/>
                <a:ea typeface="Arial"/>
                <a:cs typeface="Arial"/>
                <a:sym typeface="Arial"/>
              </a:endParaRPr>
            </a:p>
          </p:txBody>
        </p:sp>
        <p:sp>
          <p:nvSpPr>
            <p:cNvPr id="190" name="Google Shape;190;p5"/>
            <p:cNvSpPr/>
            <p:nvPr/>
          </p:nvSpPr>
          <p:spPr>
            <a:xfrm>
              <a:off x="338956" y="2530638"/>
              <a:ext cx="4745384" cy="708480"/>
            </a:xfrm>
            <a:prstGeom prst="roundRect">
              <a:avLst>
                <a:gd fmla="val 16667" name="adj"/>
              </a:avLst>
            </a:prstGeom>
            <a:gradFill>
              <a:gsLst>
                <a:gs pos="0">
                  <a:srgbClr val="7EB55F"/>
                </a:gs>
                <a:gs pos="50000">
                  <a:srgbClr val="6EB03F"/>
                </a:gs>
                <a:gs pos="100000">
                  <a:srgbClr val="5F9F34"/>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5"/>
            <p:cNvSpPr txBox="1"/>
            <p:nvPr/>
          </p:nvSpPr>
          <p:spPr>
            <a:xfrm>
              <a:off x="373541" y="2565223"/>
              <a:ext cx="4676214" cy="639310"/>
            </a:xfrm>
            <a:prstGeom prst="rect">
              <a:avLst/>
            </a:prstGeom>
            <a:noFill/>
            <a:ln>
              <a:noFill/>
            </a:ln>
          </p:spPr>
          <p:txBody>
            <a:bodyPr anchorCtr="0" anchor="ctr" bIns="0" lIns="179350" spcFirstLastPara="1" rIns="179350" wrap="square" tIns="0">
              <a:noAutofit/>
            </a:bodyPr>
            <a:lstStyle/>
            <a:p>
              <a:pPr indent="0" lvl="0" marL="0" marR="0" rtl="0" algn="l">
                <a:lnSpc>
                  <a:spcPct val="90000"/>
                </a:lnSpc>
                <a:spcBef>
                  <a:spcPts val="0"/>
                </a:spcBef>
                <a:spcAft>
                  <a:spcPts val="0"/>
                </a:spcAft>
                <a:buClr>
                  <a:schemeClr val="lt1"/>
                </a:buClr>
                <a:buSzPts val="2400"/>
                <a:buFont typeface="Arial"/>
                <a:buNone/>
              </a:pPr>
              <a:r>
                <a:rPr b="1" i="0" lang="en-US" sz="2400" u="none" cap="none" strike="noStrike">
                  <a:solidFill>
                    <a:schemeClr val="lt1"/>
                  </a:solidFill>
                  <a:latin typeface="Arial"/>
                  <a:ea typeface="Arial"/>
                  <a:cs typeface="Arial"/>
                  <a:sym typeface="Arial"/>
                </a:rPr>
                <a:t>State:</a:t>
              </a:r>
              <a:endParaRPr b="0" i="0" sz="2400" u="none" cap="none" strike="noStrike">
                <a:solidFill>
                  <a:schemeClr val="l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75294"/>
          </a:schemeClr>
        </a:solidFill>
      </p:bgPr>
    </p:bg>
    <p:spTree>
      <p:nvGrpSpPr>
        <p:cNvPr id="196" name="Shape 196"/>
        <p:cNvGrpSpPr/>
        <p:nvPr/>
      </p:nvGrpSpPr>
      <p:grpSpPr>
        <a:xfrm>
          <a:off x="0" y="0"/>
          <a:ext cx="0" cy="0"/>
          <a:chOff x="0" y="0"/>
          <a:chExt cx="0" cy="0"/>
        </a:xfrm>
      </p:grpSpPr>
      <p:sp>
        <p:nvSpPr>
          <p:cNvPr id="197" name="Google Shape;197;p6"/>
          <p:cNvSpPr/>
          <p:nvPr/>
        </p:nvSpPr>
        <p:spPr>
          <a:xfrm>
            <a:off x="906757" y="2806263"/>
            <a:ext cx="10179997"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The Individuals with Disabilities Education Act is a law to provide federal financial assistance to State and local education agencies to ensure a </a:t>
            </a:r>
            <a:r>
              <a:rPr b="0" i="0" lang="en-US" sz="3200" u="none" cap="none" strike="noStrike">
                <a:solidFill>
                  <a:schemeClr val="accent1"/>
                </a:solidFill>
                <a:latin typeface="Arial"/>
                <a:ea typeface="Arial"/>
                <a:cs typeface="Arial"/>
                <a:sym typeface="Arial"/>
              </a:rPr>
              <a:t>Free and Appropriate Public Education </a:t>
            </a:r>
            <a:r>
              <a:rPr b="0" i="0" lang="en-US" sz="3200" u="none" cap="none" strike="noStrike">
                <a:solidFill>
                  <a:schemeClr val="dk1"/>
                </a:solidFill>
                <a:latin typeface="Arial"/>
                <a:ea typeface="Arial"/>
                <a:cs typeface="Arial"/>
                <a:sym typeface="Arial"/>
              </a:rPr>
              <a:t>(FAPE) via special education programs and related services to eligible children with disabilities . </a:t>
            </a:r>
            <a:endParaRPr b="0" i="0" sz="1400" u="none" cap="none" strike="noStrike">
              <a:solidFill>
                <a:srgbClr val="000000"/>
              </a:solidFill>
              <a:latin typeface="Arial"/>
              <a:ea typeface="Arial"/>
              <a:cs typeface="Arial"/>
              <a:sym typeface="Arial"/>
            </a:endParaRPr>
          </a:p>
        </p:txBody>
      </p:sp>
      <p:pic>
        <p:nvPicPr>
          <p:cNvPr id="198" name="Google Shape;198;p6"/>
          <p:cNvPicPr preferRelativeResize="0"/>
          <p:nvPr/>
        </p:nvPicPr>
        <p:blipFill rotWithShape="1">
          <a:blip r:embed="rId3">
            <a:alphaModFix/>
          </a:blip>
          <a:srcRect b="0" l="0" r="0" t="0"/>
          <a:stretch/>
        </p:blipFill>
        <p:spPr>
          <a:xfrm>
            <a:off x="906757" y="981970"/>
            <a:ext cx="10179997" cy="1272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7"/>
          <p:cNvSpPr/>
          <p:nvPr/>
        </p:nvSpPr>
        <p:spPr>
          <a:xfrm>
            <a:off x="1709066" y="641024"/>
            <a:ext cx="8773865"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454A0"/>
                </a:solidFill>
                <a:latin typeface="Arial"/>
                <a:ea typeface="Arial"/>
                <a:cs typeface="Arial"/>
                <a:sym typeface="Arial"/>
              </a:rPr>
              <a:t>There are 4 Parts of IDEA</a:t>
            </a:r>
            <a:endParaRPr b="0" i="0" sz="1400" u="none" cap="none" strike="noStrike">
              <a:solidFill>
                <a:srgbClr val="000000"/>
              </a:solidFill>
              <a:latin typeface="Arial"/>
              <a:ea typeface="Arial"/>
              <a:cs typeface="Arial"/>
              <a:sym typeface="Arial"/>
            </a:endParaRPr>
          </a:p>
        </p:txBody>
      </p:sp>
      <p:grpSp>
        <p:nvGrpSpPr>
          <p:cNvPr id="205" name="Google Shape;205;p7"/>
          <p:cNvGrpSpPr/>
          <p:nvPr/>
        </p:nvGrpSpPr>
        <p:grpSpPr>
          <a:xfrm>
            <a:off x="992150" y="1876097"/>
            <a:ext cx="10207699" cy="3720683"/>
            <a:chOff x="0" y="0"/>
            <a:chExt cx="10207699" cy="3720683"/>
          </a:xfrm>
        </p:grpSpPr>
        <p:sp>
          <p:nvSpPr>
            <p:cNvPr id="206" name="Google Shape;206;p7"/>
            <p:cNvSpPr/>
            <p:nvPr/>
          </p:nvSpPr>
          <p:spPr>
            <a:xfrm>
              <a:off x="0" y="0"/>
              <a:ext cx="10207699" cy="1036800"/>
            </a:xfrm>
            <a:prstGeom prst="rect">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7"/>
            <p:cNvSpPr txBox="1"/>
            <p:nvPr/>
          </p:nvSpPr>
          <p:spPr>
            <a:xfrm>
              <a:off x="0" y="0"/>
              <a:ext cx="10207699" cy="1036800"/>
            </a:xfrm>
            <a:prstGeom prst="rect">
              <a:avLst/>
            </a:prstGeom>
            <a:noFill/>
            <a:ln>
              <a:noFill/>
            </a:ln>
          </p:spPr>
          <p:txBody>
            <a:bodyPr anchorCtr="0" anchor="ctr" bIns="146300" lIns="256025" spcFirstLastPara="1" rIns="256025" wrap="square" tIns="146300">
              <a:noAutofit/>
            </a:bodyPr>
            <a:lstStyle/>
            <a:p>
              <a:pPr indent="0" lvl="0" marL="0" marR="0" rtl="0" algn="ctr">
                <a:lnSpc>
                  <a:spcPct val="90000"/>
                </a:lnSpc>
                <a:spcBef>
                  <a:spcPts val="0"/>
                </a:spcBef>
                <a:spcAft>
                  <a:spcPts val="0"/>
                </a:spcAft>
                <a:buClr>
                  <a:schemeClr val="lt1"/>
                </a:buClr>
                <a:buSzPts val="3600"/>
                <a:buFont typeface="Arial"/>
                <a:buNone/>
              </a:pPr>
              <a:r>
                <a:rPr b="0" i="0" lang="en-US" sz="3600" u="none" cap="none" strike="noStrike">
                  <a:solidFill>
                    <a:schemeClr val="lt1"/>
                  </a:solidFill>
                  <a:latin typeface="Arial"/>
                  <a:ea typeface="Arial"/>
                  <a:cs typeface="Arial"/>
                  <a:sym typeface="Arial"/>
                </a:rPr>
                <a:t>Part A</a:t>
              </a:r>
              <a:endParaRPr b="0" i="0" sz="3600" u="none" cap="none" strike="noStrike">
                <a:solidFill>
                  <a:schemeClr val="lt1"/>
                </a:solidFill>
                <a:latin typeface="Arial"/>
                <a:ea typeface="Arial"/>
                <a:cs typeface="Arial"/>
                <a:sym typeface="Arial"/>
              </a:endParaRPr>
            </a:p>
          </p:txBody>
        </p:sp>
        <p:sp>
          <p:nvSpPr>
            <p:cNvPr id="208" name="Google Shape;208;p7"/>
            <p:cNvSpPr/>
            <p:nvPr/>
          </p:nvSpPr>
          <p:spPr>
            <a:xfrm>
              <a:off x="0" y="1052543"/>
              <a:ext cx="10207699" cy="2668140"/>
            </a:xfrm>
            <a:prstGeom prst="rect">
              <a:avLst/>
            </a:prstGeom>
            <a:solidFill>
              <a:srgbClr val="CFDEEF">
                <a:alpha val="88235"/>
              </a:srgbClr>
            </a:solidFill>
            <a:ln cap="flat" cmpd="sng" w="12700">
              <a:solidFill>
                <a:srgbClr val="CFDEEF">
                  <a:alpha val="88235"/>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7"/>
            <p:cNvSpPr txBox="1"/>
            <p:nvPr/>
          </p:nvSpPr>
          <p:spPr>
            <a:xfrm>
              <a:off x="0" y="1052543"/>
              <a:ext cx="10207699" cy="2668140"/>
            </a:xfrm>
            <a:prstGeom prst="rect">
              <a:avLst/>
            </a:prstGeom>
            <a:noFill/>
            <a:ln>
              <a:noFill/>
            </a:ln>
          </p:spPr>
          <p:txBody>
            <a:bodyPr anchorCtr="0" anchor="t" bIns="288025" lIns="192000" spcFirstLastPara="1" rIns="256025" wrap="square" tIns="192000">
              <a:noAutofit/>
            </a:bodyPr>
            <a:lstStyle/>
            <a:p>
              <a:pPr indent="-285750" lvl="1" marL="285750" marR="0" rtl="0" algn="l">
                <a:lnSpc>
                  <a:spcPct val="90000"/>
                </a:lnSpc>
                <a:spcBef>
                  <a:spcPts val="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Lays out the foundation for the rest of the Act</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54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Defines the terms used within the Act</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54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Provides for the creation of the Office of Special Education Programs*</a:t>
              </a:r>
              <a:endParaRPr b="0" i="0" sz="1400" u="none" cap="none" strike="noStrike">
                <a:solidFill>
                  <a:srgbClr val="000000"/>
                </a:solidFill>
                <a:latin typeface="Arial"/>
                <a:ea typeface="Arial"/>
                <a:cs typeface="Arial"/>
                <a:sym typeface="Arial"/>
              </a:endParaRPr>
            </a:p>
          </p:txBody>
        </p:sp>
      </p:grpSp>
      <p:sp>
        <p:nvSpPr>
          <p:cNvPr id="210" name="Google Shape;210;p7"/>
          <p:cNvSpPr/>
          <p:nvPr/>
        </p:nvSpPr>
        <p:spPr>
          <a:xfrm>
            <a:off x="2071727" y="5930730"/>
            <a:ext cx="7808397"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t>
            </a:r>
            <a:r>
              <a:rPr b="0" i="1" lang="en-US" sz="1800" u="none" cap="none" strike="noStrike">
                <a:solidFill>
                  <a:schemeClr val="dk1"/>
                </a:solidFill>
                <a:latin typeface="Arial"/>
                <a:ea typeface="Arial"/>
                <a:cs typeface="Arial"/>
                <a:sym typeface="Arial"/>
              </a:rPr>
              <a:t>OSEP is responsible for administering and carrying out the terms of IDEA.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grpSp>
        <p:nvGrpSpPr>
          <p:cNvPr id="216" name="Google Shape;216;p8"/>
          <p:cNvGrpSpPr/>
          <p:nvPr/>
        </p:nvGrpSpPr>
        <p:grpSpPr>
          <a:xfrm>
            <a:off x="992150" y="2013226"/>
            <a:ext cx="10207699" cy="4203749"/>
            <a:chOff x="0" y="137130"/>
            <a:chExt cx="10207699" cy="3462165"/>
          </a:xfrm>
        </p:grpSpPr>
        <p:sp>
          <p:nvSpPr>
            <p:cNvPr id="217" name="Google Shape;217;p8"/>
            <p:cNvSpPr/>
            <p:nvPr/>
          </p:nvSpPr>
          <p:spPr>
            <a:xfrm>
              <a:off x="0" y="137130"/>
              <a:ext cx="10207699" cy="835200"/>
            </a:xfrm>
            <a:prstGeom prst="rect">
              <a:avLst/>
            </a:prstGeom>
            <a:solidFill>
              <a:srgbClr val="B6D7A8"/>
            </a:solid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8"/>
            <p:cNvSpPr txBox="1"/>
            <p:nvPr/>
          </p:nvSpPr>
          <p:spPr>
            <a:xfrm>
              <a:off x="0" y="137130"/>
              <a:ext cx="10207699" cy="835200"/>
            </a:xfrm>
            <a:prstGeom prst="rect">
              <a:avLst/>
            </a:prstGeom>
            <a:solidFill>
              <a:srgbClr val="7EB55F"/>
            </a:solidFill>
            <a:ln>
              <a:noFill/>
            </a:ln>
          </p:spPr>
          <p:txBody>
            <a:bodyPr anchorCtr="0" anchor="ctr" bIns="117850" lIns="206225" spcFirstLastPara="1" rIns="206225" wrap="square" tIns="117850">
              <a:noAutofit/>
            </a:bodyPr>
            <a:lstStyle/>
            <a:p>
              <a:pPr indent="0" lvl="0" marL="0" marR="0" rtl="0" algn="ctr">
                <a:lnSpc>
                  <a:spcPct val="90000"/>
                </a:lnSpc>
                <a:spcBef>
                  <a:spcPts val="0"/>
                </a:spcBef>
                <a:spcAft>
                  <a:spcPts val="0"/>
                </a:spcAft>
                <a:buClr>
                  <a:schemeClr val="lt1"/>
                </a:buClr>
                <a:buSzPts val="2900"/>
                <a:buFont typeface="Arial"/>
                <a:buNone/>
              </a:pPr>
              <a:r>
                <a:rPr b="0" i="0" lang="en-US" sz="2900" u="none" cap="none" strike="noStrike">
                  <a:solidFill>
                    <a:schemeClr val="lt1"/>
                  </a:solidFill>
                  <a:latin typeface="Arial"/>
                  <a:ea typeface="Arial"/>
                  <a:cs typeface="Arial"/>
                  <a:sym typeface="Arial"/>
                </a:rPr>
                <a:t>Part B-B-619</a:t>
              </a:r>
              <a:endParaRPr b="0" i="0" sz="2900" u="none" cap="none" strike="noStrike">
                <a:solidFill>
                  <a:schemeClr val="lt1"/>
                </a:solidFill>
                <a:latin typeface="Arial"/>
                <a:ea typeface="Arial"/>
                <a:cs typeface="Arial"/>
                <a:sym typeface="Arial"/>
              </a:endParaRPr>
            </a:p>
          </p:txBody>
        </p:sp>
        <p:sp>
          <p:nvSpPr>
            <p:cNvPr id="219" name="Google Shape;219;p8"/>
            <p:cNvSpPr/>
            <p:nvPr/>
          </p:nvSpPr>
          <p:spPr>
            <a:xfrm>
              <a:off x="0" y="972330"/>
              <a:ext cx="10207699" cy="2626965"/>
            </a:xfrm>
            <a:prstGeom prst="rect">
              <a:avLst/>
            </a:prstGeom>
            <a:solidFill>
              <a:srgbClr val="B6D7A8"/>
            </a:solidFill>
            <a:ln cap="flat" cmpd="sng" w="12700">
              <a:solidFill>
                <a:srgbClr val="D4E2CE">
                  <a:alpha val="88235"/>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8"/>
            <p:cNvSpPr txBox="1"/>
            <p:nvPr/>
          </p:nvSpPr>
          <p:spPr>
            <a:xfrm>
              <a:off x="0" y="972330"/>
              <a:ext cx="10207699" cy="2626965"/>
            </a:xfrm>
            <a:prstGeom prst="rect">
              <a:avLst/>
            </a:prstGeom>
            <a:solidFill>
              <a:srgbClr val="B6D7A8"/>
            </a:solidFill>
            <a:ln>
              <a:noFill/>
            </a:ln>
          </p:spPr>
          <p:txBody>
            <a:bodyPr anchorCtr="0" anchor="t" bIns="232025" lIns="154675" spcFirstLastPara="1" rIns="206225" wrap="square" tIns="154675">
              <a:noAutofit/>
            </a:bodyPr>
            <a:lstStyle/>
            <a:p>
              <a:pPr indent="-285750" lvl="1" marL="285750"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Lays out the educational guidelines for school children </a:t>
              </a:r>
              <a:r>
                <a:rPr b="1" i="0" lang="en-US" sz="2900" u="none" cap="none" strike="noStrike">
                  <a:solidFill>
                    <a:schemeClr val="dk1"/>
                  </a:solidFill>
                  <a:latin typeface="Arial"/>
                  <a:ea typeface="Arial"/>
                  <a:cs typeface="Arial"/>
                  <a:sym typeface="Arial"/>
                </a:rPr>
                <a:t>age 3-22</a:t>
              </a:r>
              <a:endParaRPr b="0" i="0" sz="2900" u="none" cap="none" strike="noStrike">
                <a:solidFill>
                  <a:schemeClr val="dk1"/>
                </a:solidFill>
                <a:latin typeface="Arial"/>
                <a:ea typeface="Arial"/>
                <a:cs typeface="Arial"/>
                <a:sym typeface="Arial"/>
              </a:endParaRPr>
            </a:p>
            <a:p>
              <a:pPr indent="-285750" lvl="1" marL="285750" marR="0" rtl="0" algn="l">
                <a:lnSpc>
                  <a:spcPct val="90000"/>
                </a:lnSpc>
                <a:spcBef>
                  <a:spcPts val="435"/>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Declares states are required to educate students with disabilities</a:t>
              </a:r>
              <a:endParaRPr b="0" i="0" sz="2900" u="none" cap="none" strike="noStrike">
                <a:solidFill>
                  <a:schemeClr val="dk1"/>
                </a:solidFill>
                <a:latin typeface="Arial"/>
                <a:ea typeface="Arial"/>
                <a:cs typeface="Arial"/>
                <a:sym typeface="Arial"/>
              </a:endParaRPr>
            </a:p>
            <a:p>
              <a:pPr indent="-285750" lvl="1" marL="285750" marR="0" rtl="0" algn="l">
                <a:lnSpc>
                  <a:spcPct val="90000"/>
                </a:lnSpc>
                <a:spcBef>
                  <a:spcPts val="435"/>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Provides financial support for state and local school districts</a:t>
              </a:r>
              <a:endParaRPr b="0" i="0" sz="2900" u="none" cap="none" strike="noStrike">
                <a:solidFill>
                  <a:schemeClr val="dk1"/>
                </a:solidFill>
                <a:latin typeface="Arial"/>
                <a:ea typeface="Arial"/>
                <a:cs typeface="Arial"/>
                <a:sym typeface="Arial"/>
              </a:endParaRPr>
            </a:p>
            <a:p>
              <a:pPr indent="-285750" lvl="1" marL="285750" marR="0" rtl="0" algn="l">
                <a:lnSpc>
                  <a:spcPct val="90000"/>
                </a:lnSpc>
                <a:spcBef>
                  <a:spcPts val="435"/>
                </a:spcBef>
                <a:spcAft>
                  <a:spcPts val="0"/>
                </a:spcAft>
                <a:buClr>
                  <a:schemeClr val="dk1"/>
                </a:buClr>
                <a:buSzPts val="2900"/>
                <a:buFont typeface="Arial"/>
                <a:buChar char="•"/>
              </a:pPr>
              <a:r>
                <a:rPr b="0" i="1" lang="en-US" sz="2900" u="none" cap="none" strike="noStrike">
                  <a:solidFill>
                    <a:schemeClr val="dk1"/>
                  </a:solidFill>
                  <a:latin typeface="Arial"/>
                  <a:ea typeface="Arial"/>
                  <a:cs typeface="Arial"/>
                  <a:sym typeface="Arial"/>
                </a:rPr>
                <a:t>Part B-619 </a:t>
              </a:r>
              <a:r>
                <a:rPr b="0" i="0" lang="en-US" sz="2900" u="none" cap="none" strike="noStrike">
                  <a:solidFill>
                    <a:schemeClr val="dk1"/>
                  </a:solidFill>
                  <a:latin typeface="Arial"/>
                  <a:ea typeface="Arial"/>
                  <a:cs typeface="Arial"/>
                  <a:sym typeface="Arial"/>
                </a:rPr>
                <a:t>details guidelines for children 3-5</a:t>
              </a:r>
              <a:endParaRPr b="0" i="0" sz="2900" u="none" cap="none" strike="noStrike">
                <a:solidFill>
                  <a:schemeClr val="dk1"/>
                </a:solidFill>
                <a:latin typeface="Arial"/>
                <a:ea typeface="Arial"/>
                <a:cs typeface="Arial"/>
                <a:sym typeface="Arial"/>
              </a:endParaRPr>
            </a:p>
          </p:txBody>
        </p:sp>
      </p:grpSp>
      <p:sp>
        <p:nvSpPr>
          <p:cNvPr id="221" name="Google Shape;221;p8"/>
          <p:cNvSpPr/>
          <p:nvPr/>
        </p:nvSpPr>
        <p:spPr>
          <a:xfrm>
            <a:off x="1709066" y="641024"/>
            <a:ext cx="8773865"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454A0"/>
                </a:solidFill>
                <a:latin typeface="Arial"/>
                <a:ea typeface="Arial"/>
                <a:cs typeface="Arial"/>
                <a:sym typeface="Arial"/>
              </a:rPr>
              <a:t>There are 4 Parts of IDEA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grpSp>
        <p:nvGrpSpPr>
          <p:cNvPr id="227" name="Google Shape;227;p9"/>
          <p:cNvGrpSpPr/>
          <p:nvPr/>
        </p:nvGrpSpPr>
        <p:grpSpPr>
          <a:xfrm>
            <a:off x="992150" y="1877109"/>
            <a:ext cx="10280195" cy="4112774"/>
            <a:chOff x="0" y="1012"/>
            <a:chExt cx="10280195" cy="4112774"/>
          </a:xfrm>
        </p:grpSpPr>
        <p:sp>
          <p:nvSpPr>
            <p:cNvPr id="228" name="Google Shape;228;p9"/>
            <p:cNvSpPr/>
            <p:nvPr/>
          </p:nvSpPr>
          <p:spPr>
            <a:xfrm>
              <a:off x="0" y="1012"/>
              <a:ext cx="10280195" cy="7776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9"/>
            <p:cNvSpPr txBox="1"/>
            <p:nvPr/>
          </p:nvSpPr>
          <p:spPr>
            <a:xfrm>
              <a:off x="0" y="1012"/>
              <a:ext cx="10280195" cy="777600"/>
            </a:xfrm>
            <a:prstGeom prst="rect">
              <a:avLst/>
            </a:prstGeom>
            <a:solidFill>
              <a:srgbClr val="5999D5"/>
            </a:solidFill>
            <a:ln>
              <a:noFill/>
            </a:ln>
          </p:spPr>
          <p:txBody>
            <a:bodyPr anchorCtr="0" anchor="ctr" bIns="109725" lIns="192000" spcFirstLastPara="1" rIns="192000" wrap="square" tIns="109725">
              <a:noAutofit/>
            </a:bodyPr>
            <a:lstStyle/>
            <a:p>
              <a:pPr indent="0" lvl="0" marL="0" marR="0" rtl="0" algn="ctr">
                <a:lnSpc>
                  <a:spcPct val="90000"/>
                </a:lnSpc>
                <a:spcBef>
                  <a:spcPts val="0"/>
                </a:spcBef>
                <a:spcAft>
                  <a:spcPts val="0"/>
                </a:spcAft>
                <a:buClr>
                  <a:schemeClr val="lt1"/>
                </a:buClr>
                <a:buSzPts val="2700"/>
                <a:buFont typeface="Arial"/>
                <a:buNone/>
              </a:pPr>
              <a:r>
                <a:rPr b="0" i="0" lang="en-US" sz="2700" u="none" cap="none" strike="noStrike">
                  <a:solidFill>
                    <a:schemeClr val="lt1"/>
                  </a:solidFill>
                  <a:latin typeface="Arial"/>
                  <a:ea typeface="Arial"/>
                  <a:cs typeface="Arial"/>
                  <a:sym typeface="Arial"/>
                </a:rPr>
                <a:t>Part C</a:t>
              </a:r>
              <a:endParaRPr b="0" i="0" sz="2700" u="none" cap="none" strike="noStrike">
                <a:solidFill>
                  <a:schemeClr val="lt1"/>
                </a:solidFill>
                <a:latin typeface="Arial"/>
                <a:ea typeface="Arial"/>
                <a:cs typeface="Arial"/>
                <a:sym typeface="Arial"/>
              </a:endParaRPr>
            </a:p>
          </p:txBody>
        </p:sp>
        <p:sp>
          <p:nvSpPr>
            <p:cNvPr id="230" name="Google Shape;230;p9"/>
            <p:cNvSpPr/>
            <p:nvPr/>
          </p:nvSpPr>
          <p:spPr>
            <a:xfrm>
              <a:off x="0" y="778612"/>
              <a:ext cx="10280195" cy="3335174"/>
            </a:xfrm>
            <a:prstGeom prst="rect">
              <a:avLst/>
            </a:prstGeom>
            <a:solidFill>
              <a:srgbClr val="F7D5CB">
                <a:alpha val="88235"/>
              </a:srgbClr>
            </a:solidFill>
            <a:ln cap="flat" cmpd="sng" w="12700">
              <a:solidFill>
                <a:srgbClr val="F7D5CB">
                  <a:alpha val="88235"/>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9"/>
            <p:cNvSpPr txBox="1"/>
            <p:nvPr/>
          </p:nvSpPr>
          <p:spPr>
            <a:xfrm>
              <a:off x="0" y="778612"/>
              <a:ext cx="10280195" cy="3335174"/>
            </a:xfrm>
            <a:prstGeom prst="rect">
              <a:avLst/>
            </a:prstGeom>
            <a:solidFill>
              <a:srgbClr val="BFC8E3"/>
            </a:solidFill>
            <a:ln>
              <a:noFill/>
            </a:ln>
          </p:spPr>
          <p:txBody>
            <a:bodyPr anchorCtr="0" anchor="t" bIns="216025" lIns="144000" spcFirstLastPara="1" rIns="192000" wrap="square" tIns="144000">
              <a:noAutofit/>
            </a:bodyPr>
            <a:lstStyle/>
            <a:p>
              <a:pPr indent="-228600" lvl="1" marL="228600" marR="0" rtl="0" algn="l">
                <a:lnSpc>
                  <a:spcPct val="90000"/>
                </a:lnSpc>
                <a:spcBef>
                  <a:spcPts val="0"/>
                </a:spcBef>
                <a:spcAft>
                  <a:spcPts val="0"/>
                </a:spcAft>
                <a:buClr>
                  <a:schemeClr val="dk1"/>
                </a:buClr>
                <a:buSzPts val="2700"/>
                <a:buFont typeface="Arial"/>
                <a:buNone/>
              </a:pPr>
              <a:r>
                <a:rPr b="0" i="0" lang="en-US" sz="2700" u="none" cap="none" strike="noStrike">
                  <a:solidFill>
                    <a:schemeClr val="dk1"/>
                  </a:solidFill>
                  <a:latin typeface="Arial"/>
                  <a:ea typeface="Arial"/>
                  <a:cs typeface="Arial"/>
                  <a:sym typeface="Arial"/>
                </a:rPr>
                <a:t>Recognizes the need for early intervention (EI) for young children with disabilities by:</a:t>
              </a:r>
              <a:endParaRPr b="0" i="0" sz="1400" u="none" cap="none" strike="noStrike">
                <a:solidFill>
                  <a:srgbClr val="000000"/>
                </a:solidFill>
                <a:latin typeface="Arial"/>
                <a:ea typeface="Arial"/>
                <a:cs typeface="Arial"/>
                <a:sym typeface="Arial"/>
              </a:endParaRPr>
            </a:p>
            <a:p>
              <a:pPr indent="-228600" lvl="2" marL="457200" marR="0" rtl="0" algn="l">
                <a:lnSpc>
                  <a:spcPct val="90000"/>
                </a:lnSpc>
                <a:spcBef>
                  <a:spcPts val="405"/>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Providing guidelines concerning the funding and services for children birth through 2 years old</a:t>
              </a:r>
              <a:endParaRPr b="0" i="0" sz="1400" u="none" cap="none" strike="noStrike">
                <a:solidFill>
                  <a:srgbClr val="000000"/>
                </a:solidFill>
                <a:latin typeface="Arial"/>
                <a:ea typeface="Arial"/>
                <a:cs typeface="Arial"/>
                <a:sym typeface="Arial"/>
              </a:endParaRPr>
            </a:p>
            <a:p>
              <a:pPr indent="-228600" lvl="2" marL="457200" marR="0" rtl="0" algn="l">
                <a:lnSpc>
                  <a:spcPct val="90000"/>
                </a:lnSpc>
                <a:spcBef>
                  <a:spcPts val="405"/>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Identifying who is responsible for </a:t>
              </a:r>
              <a:r>
                <a:rPr b="0" i="0" lang="en-US" sz="3200" u="none" cap="none" strike="noStrike">
                  <a:solidFill>
                    <a:srgbClr val="0454A0"/>
                  </a:solidFill>
                  <a:latin typeface="Arial"/>
                  <a:ea typeface="Arial"/>
                  <a:cs typeface="Arial"/>
                  <a:sym typeface="Arial"/>
                </a:rPr>
                <a:t>child find </a:t>
              </a:r>
              <a:r>
                <a:rPr b="0" i="0" lang="en-US" sz="2700" u="none" cap="none" strike="noStrike">
                  <a:solidFill>
                    <a:schemeClr val="dk1"/>
                  </a:solidFill>
                  <a:latin typeface="Arial"/>
                  <a:ea typeface="Arial"/>
                  <a:cs typeface="Arial"/>
                  <a:sym typeface="Arial"/>
                </a:rPr>
                <a:t>at this age</a:t>
              </a:r>
              <a:endParaRPr b="0" i="0" sz="1400" u="none" cap="none" strike="noStrike">
                <a:solidFill>
                  <a:srgbClr val="000000"/>
                </a:solidFill>
                <a:latin typeface="Arial"/>
                <a:ea typeface="Arial"/>
                <a:cs typeface="Arial"/>
                <a:sym typeface="Arial"/>
              </a:endParaRPr>
            </a:p>
            <a:p>
              <a:pPr indent="-228600" lvl="2" marL="457200" marR="0" rtl="0" algn="l">
                <a:lnSpc>
                  <a:spcPct val="90000"/>
                </a:lnSpc>
                <a:spcBef>
                  <a:spcPts val="480"/>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Indicating eligible services for families through part C of IDEA</a:t>
              </a:r>
              <a:endParaRPr b="0" i="0" sz="2700" u="none" cap="none" strike="noStrike">
                <a:solidFill>
                  <a:schemeClr val="dk1"/>
                </a:solidFill>
                <a:latin typeface="Arial"/>
                <a:ea typeface="Arial"/>
                <a:cs typeface="Arial"/>
                <a:sym typeface="Arial"/>
              </a:endParaRPr>
            </a:p>
            <a:p>
              <a:pPr indent="-228600" lvl="2" marL="457200" marR="0" rtl="0" algn="l">
                <a:lnSpc>
                  <a:spcPct val="90000"/>
                </a:lnSpc>
                <a:spcBef>
                  <a:spcPts val="405"/>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Identifying who is responsible for providing services.</a:t>
              </a:r>
              <a:endParaRPr b="0" i="0" sz="2700" u="none" cap="none" strike="noStrike">
                <a:solidFill>
                  <a:schemeClr val="dk1"/>
                </a:solidFill>
                <a:latin typeface="Arial"/>
                <a:ea typeface="Arial"/>
                <a:cs typeface="Arial"/>
                <a:sym typeface="Arial"/>
              </a:endParaRPr>
            </a:p>
          </p:txBody>
        </p:sp>
      </p:grpSp>
      <p:sp>
        <p:nvSpPr>
          <p:cNvPr id="232" name="Google Shape;232;p9"/>
          <p:cNvSpPr/>
          <p:nvPr/>
        </p:nvSpPr>
        <p:spPr>
          <a:xfrm>
            <a:off x="1709066" y="641024"/>
            <a:ext cx="8773865"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454A0"/>
                </a:solidFill>
                <a:latin typeface="Arial"/>
                <a:ea typeface="Arial"/>
                <a:cs typeface="Arial"/>
                <a:sym typeface="Arial"/>
              </a:rPr>
              <a:t>There are 4 Parts of IDEA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2019-09-05T13:46:37Z</dcterms:created>
  <dc:creator>Dylan Campbell</dc:creator>
</cp:coreProperties>
</file>